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4" r:id="rId14"/>
    <p:sldId id="268" r:id="rId15"/>
    <p:sldId id="269" r:id="rId16"/>
    <p:sldId id="270" r:id="rId17"/>
    <p:sldId id="271" r:id="rId18"/>
    <p:sldId id="272" r:id="rId19"/>
    <p:sldId id="273" r:id="rId20"/>
  </p:sldIdLst>
  <p:sldSz cx="9144000" cy="6858000" type="screen4x3"/>
  <p:notesSz cx="6858000" cy="9144000"/>
  <p:embeddedFontLst>
    <p:embeddedFont>
      <p:font typeface="Roboto" panose="020B0604020202020204" charset="0"/>
      <p:regular r:id="rId22"/>
      <p:bold r:id="rId23"/>
      <p:italic r:id="rId24"/>
      <p:boldItalic r:id="rId25"/>
    </p:embeddedFont>
    <p:embeddedFont>
      <p:font typeface="Quattrocento Sans" panose="020B0604020202020204" charset="0"/>
      <p:bold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2" roundtripDataSignature="AMtx7mjWLdGTDLZy5OFXC38cUmyq7ODE6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A64BFEC-796E-4487-9D66-7150BBCC23ED}">
  <a:tblStyle styleId="{AA64BFEC-796E-4487-9D66-7150BBCC23E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6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1645934282559498"/>
          <c:y val="0.21433024241072088"/>
          <c:w val="0.49959596456692912"/>
          <c:h val="0.7493939468503937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9DC3E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501-48C7-809E-123339CE9D27}"/>
              </c:ext>
            </c:extLst>
          </c:dPt>
          <c:dPt>
            <c:idx val="1"/>
            <c:bubble3D val="0"/>
            <c:spPr>
              <a:solidFill>
                <a:srgbClr val="3775D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501-48C7-809E-123339CE9D27}"/>
              </c:ext>
            </c:extLst>
          </c:dPt>
          <c:dPt>
            <c:idx val="2"/>
            <c:bubble3D val="0"/>
            <c:spPr>
              <a:solidFill>
                <a:srgbClr val="2F559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501-48C7-809E-123339CE9D27}"/>
              </c:ext>
            </c:extLst>
          </c:dPt>
          <c:dPt>
            <c:idx val="3"/>
            <c:bubble3D val="0"/>
            <c:spPr>
              <a:solidFill>
                <a:srgbClr val="22686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501-48C7-809E-123339CE9D27}"/>
              </c:ext>
            </c:extLst>
          </c:dPt>
          <c:dPt>
            <c:idx val="4"/>
            <c:bubble3D val="0"/>
            <c:spPr>
              <a:solidFill>
                <a:srgbClr val="18AEA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501-48C7-809E-123339CE9D27}"/>
              </c:ext>
            </c:extLst>
          </c:dPt>
          <c:dPt>
            <c:idx val="5"/>
            <c:bubble3D val="0"/>
            <c:spPr>
              <a:solidFill>
                <a:srgbClr val="1FDFD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501-48C7-809E-123339CE9D27}"/>
              </c:ext>
            </c:extLst>
          </c:dPt>
          <c:dLbls>
            <c:dLbl>
              <c:idx val="0"/>
              <c:layout>
                <c:manualLayout>
                  <c:x val="2.7773908140969862E-3"/>
                  <c:y val="-3.4819573946870713E-2"/>
                </c:manualLayout>
              </c:layout>
              <c:tx>
                <c:rich>
                  <a:bodyPr/>
                  <a:lstStyle/>
                  <a:p>
                    <a:fld id="{25D2B513-FD32-4B4D-BAA1-99D95F8069F8}" type="VALUE">
                      <a:rPr lang="en-US" sz="1400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N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9501-48C7-809E-123339CE9D27}"/>
                </c:ext>
              </c:extLst>
            </c:dLbl>
            <c:dLbl>
              <c:idx val="1"/>
              <c:layout>
                <c:manualLayout>
                  <c:x val="1.1109563256387945E-2"/>
                  <c:y val="-3.4819573946870679E-2"/>
                </c:manualLayout>
              </c:layout>
              <c:tx>
                <c:rich>
                  <a:bodyPr/>
                  <a:lstStyle/>
                  <a:p>
                    <a:fld id="{B624161B-89E6-4F4B-9444-3ED7AF66C01E}" type="VALUE">
                      <a:rPr lang="en-US" sz="1400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N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9501-48C7-809E-123339CE9D27}"/>
                </c:ext>
              </c:extLst>
            </c:dLbl>
            <c:dLbl>
              <c:idx val="2"/>
              <c:layout>
                <c:manualLayout>
                  <c:x val="1.3886954070484828E-2"/>
                  <c:y val="0"/>
                </c:manualLayout>
              </c:layout>
              <c:tx>
                <c:rich>
                  <a:bodyPr/>
                  <a:lstStyle/>
                  <a:p>
                    <a:fld id="{AAE747BB-F86D-4B32-97AE-2E17E7C42014}" type="VALUE">
                      <a:rPr lang="en-US" sz="1400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N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9501-48C7-809E-123339CE9D27}"/>
                </c:ext>
              </c:extLst>
            </c:dLbl>
            <c:dLbl>
              <c:idx val="3"/>
              <c:layout>
                <c:manualLayout>
                  <c:x val="1.388695407048493E-2"/>
                  <c:y val="4.3524467433588343E-2"/>
                </c:manualLayout>
              </c:layout>
              <c:tx>
                <c:rich>
                  <a:bodyPr/>
                  <a:lstStyle/>
                  <a:p>
                    <a:fld id="{466F065A-EA6E-4DA6-81D6-9AAE4D6E57C2}" type="VALUE">
                      <a:rPr lang="en-US" sz="1400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N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9501-48C7-809E-123339CE9D27}"/>
                </c:ext>
              </c:extLst>
            </c:dLbl>
            <c:dLbl>
              <c:idx val="4"/>
              <c:layout>
                <c:manualLayout>
                  <c:x val="0"/>
                  <c:y val="2.6114680460152848E-2"/>
                </c:manualLayout>
              </c:layout>
              <c:tx>
                <c:rich>
                  <a:bodyPr/>
                  <a:lstStyle/>
                  <a:p>
                    <a:fld id="{4C7D7C49-48D2-4CC1-B975-E9782B3EDF95}" type="VALUE">
                      <a:rPr lang="en-US" sz="1400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N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9501-48C7-809E-123339CE9D27}"/>
                </c:ext>
              </c:extLst>
            </c:dLbl>
            <c:dLbl>
              <c:idx val="5"/>
              <c:layout>
                <c:manualLayout>
                  <c:x val="-1.1109563256387995E-2"/>
                  <c:y val="0"/>
                </c:manualLayout>
              </c:layout>
              <c:tx>
                <c:rich>
                  <a:bodyPr/>
                  <a:lstStyle/>
                  <a:p>
                    <a:fld id="{424BDC8C-935C-4EA8-9BE8-EBF751623EC6}" type="VALUE">
                      <a:rPr lang="en-US" sz="1400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N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9501-48C7-809E-123339CE9D2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t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Operations</c:v>
                </c:pt>
                <c:pt idx="1">
                  <c:v>Manufacturing</c:v>
                </c:pt>
                <c:pt idx="2">
                  <c:v>Varaible wages</c:v>
                </c:pt>
                <c:pt idx="3">
                  <c:v>Marketing</c:v>
                </c:pt>
                <c:pt idx="4">
                  <c:v>R&amp;D</c:v>
                </c:pt>
                <c:pt idx="5">
                  <c:v>Infrastructure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</c:v>
                </c:pt>
                <c:pt idx="1">
                  <c:v>2</c:v>
                </c:pt>
                <c:pt idx="2">
                  <c:v>30</c:v>
                </c:pt>
                <c:pt idx="3">
                  <c:v>5</c:v>
                </c:pt>
                <c:pt idx="4">
                  <c:v>10</c:v>
                </c:pt>
                <c:pt idx="5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9501-48C7-809E-123339CE9D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1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645934282559498"/>
          <c:y val="0.21433024241072088"/>
          <c:w val="0.49959596456692912"/>
          <c:h val="0.7493939468503937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9DC3E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6FB-472B-8F39-3B4401376BB0}"/>
              </c:ext>
            </c:extLst>
          </c:dPt>
          <c:dPt>
            <c:idx val="1"/>
            <c:bubble3D val="0"/>
            <c:spPr>
              <a:solidFill>
                <a:srgbClr val="3775D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6FB-472B-8F39-3B4401376BB0}"/>
              </c:ext>
            </c:extLst>
          </c:dPt>
          <c:dPt>
            <c:idx val="2"/>
            <c:bubble3D val="0"/>
            <c:spPr>
              <a:solidFill>
                <a:srgbClr val="2F559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36FB-472B-8F39-3B4401376BB0}"/>
              </c:ext>
            </c:extLst>
          </c:dPt>
          <c:dPt>
            <c:idx val="3"/>
            <c:bubble3D val="0"/>
            <c:spPr>
              <a:solidFill>
                <a:srgbClr val="22686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6FB-472B-8F39-3B4401376BB0}"/>
              </c:ext>
            </c:extLst>
          </c:dPt>
          <c:dPt>
            <c:idx val="4"/>
            <c:bubble3D val="0"/>
            <c:spPr>
              <a:solidFill>
                <a:srgbClr val="18AEA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36FB-472B-8F39-3B4401376BB0}"/>
              </c:ext>
            </c:extLst>
          </c:dPt>
          <c:dPt>
            <c:idx val="5"/>
            <c:bubble3D val="0"/>
            <c:spPr>
              <a:solidFill>
                <a:srgbClr val="1FDFD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6FB-472B-8F39-3B4401376BB0}"/>
              </c:ext>
            </c:extLst>
          </c:dPt>
          <c:dLbls>
            <c:dLbl>
              <c:idx val="0"/>
              <c:layout>
                <c:manualLayout>
                  <c:x val="5.5547816281939725E-3"/>
                  <c:y val="-2.6114680460153007E-2"/>
                </c:manualLayout>
              </c:layout>
              <c:tx>
                <c:rich>
                  <a:bodyPr/>
                  <a:lstStyle/>
                  <a:p>
                    <a:fld id="{25D2B513-FD32-4B4D-BAA1-99D95F8069F8}" type="VALUE">
                      <a:rPr lang="en-US" sz="1400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N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6FB-472B-8F39-3B4401376BB0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fld id="{B624161B-89E6-4F4B-9444-3ED7AF66C01E}" type="VALUE">
                      <a:rPr lang="en-US" sz="1400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N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36FB-472B-8F39-3B4401376BB0}"/>
                </c:ext>
              </c:extLst>
            </c:dLbl>
            <c:dLbl>
              <c:idx val="2"/>
              <c:layout>
                <c:manualLayout>
                  <c:x val="-1.0183648675977106E-16"/>
                  <c:y val="3.0467127203511683E-2"/>
                </c:manualLayout>
              </c:layout>
              <c:tx>
                <c:rich>
                  <a:bodyPr/>
                  <a:lstStyle/>
                  <a:p>
                    <a:fld id="{AAE747BB-F86D-4B32-97AE-2E17E7C42014}" type="VALUE">
                      <a:rPr lang="en-US" sz="1400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N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36FB-472B-8F39-3B4401376BB0}"/>
                </c:ext>
              </c:extLst>
            </c:dLbl>
            <c:dLbl>
              <c:idx val="3"/>
              <c:layout>
                <c:manualLayout>
                  <c:x val="0"/>
                  <c:y val="2.1762233716794012E-2"/>
                </c:manualLayout>
              </c:layout>
              <c:tx>
                <c:rich>
                  <a:bodyPr/>
                  <a:lstStyle/>
                  <a:p>
                    <a:fld id="{466F065A-EA6E-4DA6-81D6-9AAE4D6E57C2}" type="VALUE">
                      <a:rPr lang="en-US" sz="1400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N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36FB-472B-8F39-3B4401376BB0}"/>
                </c:ext>
              </c:extLst>
            </c:dLbl>
            <c:dLbl>
              <c:idx val="4"/>
              <c:layout>
                <c:manualLayout>
                  <c:x val="-1.6664344884581968E-2"/>
                  <c:y val="-7.9793935175230405E-17"/>
                </c:manualLayout>
              </c:layout>
              <c:tx>
                <c:rich>
                  <a:bodyPr/>
                  <a:lstStyle/>
                  <a:p>
                    <a:fld id="{4C7D7C49-48D2-4CC1-B975-E9782B3EDF95}" type="VALUE">
                      <a:rPr lang="en-US" sz="1400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N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36FB-472B-8F39-3B4401376BB0}"/>
                </c:ext>
              </c:extLst>
            </c:dLbl>
            <c:dLbl>
              <c:idx val="5"/>
              <c:layout>
                <c:manualLayout>
                  <c:x val="-1.6664344884581968E-2"/>
                  <c:y val="-8.7047221305466705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424BDC8C-935C-4EA8-9BE8-EBF751623EC6}" type="VALUE">
                      <a:rPr lang="en-US" sz="1400">
                        <a:solidFill>
                          <a:schemeClr val="bg1"/>
                        </a:solidFill>
                      </a:rPr>
                      <a:pPr>
                        <a:defRPr/>
                      </a:pPr>
                      <a:t>[VALUE]</a:t>
                    </a:fld>
                    <a:endParaRPr lang="en-IN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2573221972354246E-2"/>
                      <c:h val="0.1233764431188330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36FB-472B-8F39-3B4401376BB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Operations</c:v>
                </c:pt>
                <c:pt idx="1">
                  <c:v>Manufacturing</c:v>
                </c:pt>
                <c:pt idx="2">
                  <c:v>Varaible wages</c:v>
                </c:pt>
                <c:pt idx="3">
                  <c:v>Marketing</c:v>
                </c:pt>
                <c:pt idx="4">
                  <c:v>R&amp;D</c:v>
                </c:pt>
                <c:pt idx="5">
                  <c:v>Infrastructure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7</c:v>
                </c:pt>
                <c:pt idx="1">
                  <c:v>35</c:v>
                </c:pt>
                <c:pt idx="2">
                  <c:v>5</c:v>
                </c:pt>
                <c:pt idx="3">
                  <c:v>10</c:v>
                </c:pt>
                <c:pt idx="4">
                  <c:v>25</c:v>
                </c:pt>
                <c:pt idx="5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FB-472B-8F39-3B4401376B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1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No. of units sold</a:t>
            </a:r>
          </a:p>
        </c:rich>
      </c:tx>
      <c:layout>
        <c:manualLayout>
          <c:xMode val="edge"/>
          <c:yMode val="edge"/>
          <c:x val="0.28264603458816168"/>
          <c:y val="0.8631984420570065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2587810256003259E-2"/>
          <c:y val="0.11135192553181576"/>
          <c:w val="0.91522530982661243"/>
          <c:h val="0.6420596757241288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18AEAA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  <c:pt idx="4">
                  <c:v>2027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</c:v>
                </c:pt>
                <c:pt idx="1">
                  <c:v>5</c:v>
                </c:pt>
                <c:pt idx="2">
                  <c:v>15</c:v>
                </c:pt>
                <c:pt idx="3">
                  <c:v>20</c:v>
                </c:pt>
                <c:pt idx="4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4D-410E-AA98-D7AC49CA231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7"/>
        <c:overlap val="-27"/>
        <c:axId val="824133440"/>
        <c:axId val="824135080"/>
      </c:barChart>
      <c:catAx>
        <c:axId val="8241334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4135080"/>
        <c:crosses val="autoZero"/>
        <c:auto val="1"/>
        <c:lblAlgn val="ctr"/>
        <c:lblOffset val="100"/>
        <c:noMultiLvlLbl val="0"/>
      </c:catAx>
      <c:valAx>
        <c:axId val="824135080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8241334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No. of problems solved</a:t>
            </a:r>
          </a:p>
        </c:rich>
      </c:tx>
      <c:layout>
        <c:manualLayout>
          <c:xMode val="edge"/>
          <c:yMode val="edge"/>
          <c:x val="0.29309371567898285"/>
          <c:y val="0.8818698785550795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2073863815185089E-2"/>
          <c:y val="6.2431942783015455E-2"/>
          <c:w val="0.90743749960659281"/>
          <c:h val="0.70855019584697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18AEAA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  <c:pt idx="5">
                  <c:v>2027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3</c:v>
                </c:pt>
                <c:pt idx="1">
                  <c:v>7</c:v>
                </c:pt>
                <c:pt idx="2">
                  <c:v>15</c:v>
                </c:pt>
                <c:pt idx="3">
                  <c:v>20</c:v>
                </c:pt>
                <c:pt idx="4">
                  <c:v>40</c:v>
                </c:pt>
                <c:pt idx="5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440-4874-BCA7-3C3909ED395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"/>
        <c:overlap val="-27"/>
        <c:axId val="824133440"/>
        <c:axId val="824135080"/>
      </c:barChart>
      <c:catAx>
        <c:axId val="8241334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4135080"/>
        <c:crosses val="autoZero"/>
        <c:auto val="1"/>
        <c:lblAlgn val="ctr"/>
        <c:lblOffset val="100"/>
        <c:noMultiLvlLbl val="0"/>
      </c:catAx>
      <c:valAx>
        <c:axId val="824135080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8241334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0284308092037872E-2"/>
          <c:y val="9.38483377468603E-2"/>
          <c:w val="0.8500446672729226"/>
          <c:h val="0.6420596757241288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Gross revenue (In lakhs - INR)</c:v>
                </c:pt>
              </c:strCache>
            </c:strRef>
          </c:tx>
          <c:spPr>
            <a:solidFill>
              <a:srgbClr val="2F559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  <c:pt idx="4">
                  <c:v>2027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120</c:v>
                </c:pt>
                <c:pt idx="1">
                  <c:v>200</c:v>
                </c:pt>
                <c:pt idx="2">
                  <c:v>750</c:v>
                </c:pt>
                <c:pt idx="3">
                  <c:v>1000</c:v>
                </c:pt>
                <c:pt idx="4">
                  <c:v>1500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50A-49C8-A037-15B480911F5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Net revenue (In lakhs - INR)</c:v>
                </c:pt>
              </c:strCache>
            </c:strRef>
          </c:tx>
          <c:spPr>
            <a:solidFill>
              <a:srgbClr val="18AEAA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2.0368917993453077E-2"/>
                  <c:y val="-1.002117861685641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8-850A-49C8-A037-15B480911F57}"/>
                </c:ext>
              </c:extLst>
            </c:dLbl>
            <c:dLbl>
              <c:idx val="1"/>
              <c:layout>
                <c:manualLayout>
                  <c:x val="0"/>
                  <c:y val="2.5052946542140936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850A-49C8-A037-15B480911F57}"/>
                </c:ext>
              </c:extLst>
            </c:dLbl>
            <c:dLbl>
              <c:idx val="2"/>
              <c:layout>
                <c:manualLayout>
                  <c:x val="1.6295134394762385E-2"/>
                  <c:y val="1.5031767925284526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6-850A-49C8-A037-15B480911F57}"/>
                </c:ext>
              </c:extLst>
            </c:dLbl>
            <c:dLbl>
              <c:idx val="3"/>
              <c:layout>
                <c:manualLayout>
                  <c:x val="2.8516485190834232E-2"/>
                  <c:y val="1.002117861685641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850A-49C8-A037-15B480911F57}"/>
                </c:ext>
              </c:extLst>
            </c:dLbl>
            <c:dLbl>
              <c:idx val="4"/>
              <c:layout>
                <c:manualLayout>
                  <c:x val="2.8516485190834308E-2"/>
                  <c:y val="1.00211786168563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850A-49C8-A037-15B480911F5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  <c:pt idx="4">
                  <c:v>2027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30</c:v>
                </c:pt>
                <c:pt idx="1">
                  <c:v>50</c:v>
                </c:pt>
                <c:pt idx="2">
                  <c:v>150</c:v>
                </c:pt>
                <c:pt idx="3">
                  <c:v>200</c:v>
                </c:pt>
                <c:pt idx="4">
                  <c:v>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50A-49C8-A037-15B480911F5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4"/>
        <c:axId val="824133440"/>
        <c:axId val="824135080"/>
      </c:barChart>
      <c:catAx>
        <c:axId val="8241334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4135080"/>
        <c:crosses val="autoZero"/>
        <c:auto val="1"/>
        <c:lblAlgn val="ctr"/>
        <c:lblOffset val="100"/>
        <c:noMultiLvlLbl val="0"/>
      </c:catAx>
      <c:valAx>
        <c:axId val="824135080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824133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"/>
          <c:y val="0.79330017138582642"/>
          <c:w val="1"/>
          <c:h val="0.2066998286141735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1259084308228104E-2"/>
          <c:y val="0.14896482013957055"/>
          <c:w val="0.8500446672729226"/>
          <c:h val="0.6420596757241288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Gross revenue (In lakhs - INR)</c:v>
                </c:pt>
              </c:strCache>
            </c:strRef>
          </c:tx>
          <c:spPr>
            <a:solidFill>
              <a:srgbClr val="2F559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  <c:pt idx="5">
                  <c:v>2027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0.4</c:v>
                </c:pt>
                <c:pt idx="1">
                  <c:v>1.2</c:v>
                </c:pt>
                <c:pt idx="2">
                  <c:v>2</c:v>
                </c:pt>
                <c:pt idx="3">
                  <c:v>3</c:v>
                </c:pt>
                <c:pt idx="4">
                  <c:v>10</c:v>
                </c:pt>
                <c:pt idx="5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1FC-4AE4-A651-9AEDC9ABFC7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Net revenue (In lakhs - INR)</c:v>
                </c:pt>
              </c:strCache>
            </c:strRef>
          </c:tx>
          <c:spPr>
            <a:solidFill>
              <a:srgbClr val="18AEAA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2.0368917993453077E-2"/>
                  <c:y val="-1.002117861685641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81FC-4AE4-A651-9AEDC9ABFC75}"/>
                </c:ext>
              </c:extLst>
            </c:dLbl>
            <c:dLbl>
              <c:idx val="2"/>
              <c:layout>
                <c:manualLayout>
                  <c:x val="0"/>
                  <c:y val="2.5052946542140936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81FC-4AE4-A651-9AEDC9ABFC75}"/>
                </c:ext>
              </c:extLst>
            </c:dLbl>
            <c:dLbl>
              <c:idx val="3"/>
              <c:layout>
                <c:manualLayout>
                  <c:x val="1.6295134394762385E-2"/>
                  <c:y val="1.5031767925284526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81FC-4AE4-A651-9AEDC9ABFC75}"/>
                </c:ext>
              </c:extLst>
            </c:dLbl>
            <c:dLbl>
              <c:idx val="4"/>
              <c:layout>
                <c:manualLayout>
                  <c:x val="2.8516485190834232E-2"/>
                  <c:y val="1.002117861685641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81FC-4AE4-A651-9AEDC9ABFC75}"/>
                </c:ext>
              </c:extLst>
            </c:dLbl>
            <c:dLbl>
              <c:idx val="5"/>
              <c:layout>
                <c:manualLayout>
                  <c:x val="2.8516485190834308E-2"/>
                  <c:y val="1.00211786168563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6-81FC-4AE4-A651-9AEDC9ABFC7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  <c:pt idx="5">
                  <c:v>2027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0.3</c:v>
                </c:pt>
                <c:pt idx="1">
                  <c:v>1</c:v>
                </c:pt>
                <c:pt idx="2">
                  <c:v>1.5</c:v>
                </c:pt>
                <c:pt idx="3">
                  <c:v>2</c:v>
                </c:pt>
                <c:pt idx="4">
                  <c:v>6</c:v>
                </c:pt>
                <c:pt idx="5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81FC-4AE4-A651-9AEDC9ABFC7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4"/>
        <c:axId val="824133440"/>
        <c:axId val="824135080"/>
      </c:barChart>
      <c:catAx>
        <c:axId val="8241334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4135080"/>
        <c:crosses val="autoZero"/>
        <c:auto val="1"/>
        <c:lblAlgn val="ctr"/>
        <c:lblOffset val="100"/>
        <c:noMultiLvlLbl val="0"/>
      </c:catAx>
      <c:valAx>
        <c:axId val="824135080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824133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1.651486209280207E-2"/>
          <c:y val="0.89746361601999813"/>
          <c:w val="0.98348521651248655"/>
          <c:h val="0.1025363839800018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" name="Google Shape;3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1"/>
          <p:cNvSpPr txBox="1"/>
          <p:nvPr/>
        </p:nvSpPr>
        <p:spPr>
          <a:xfrm>
            <a:off x="2943936" y="6365630"/>
            <a:ext cx="32561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r>
              <a:rPr lang="en-IN" sz="18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InsituMicron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slide">
  <p:cSld name="Whit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40488" y="136526"/>
            <a:ext cx="1065785" cy="93351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pic>
      <p:sp>
        <p:nvSpPr>
          <p:cNvPr id="22" name="Google Shape;22;p22"/>
          <p:cNvSpPr txBox="1"/>
          <p:nvPr/>
        </p:nvSpPr>
        <p:spPr>
          <a:xfrm>
            <a:off x="2943936" y="6365630"/>
            <a:ext cx="32561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r>
              <a:rPr lang="en-IN" sz="18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InsituMicron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/>
          <p:nvPr/>
        </p:nvSpPr>
        <p:spPr>
          <a:xfrm>
            <a:off x="1200726" y="6389914"/>
            <a:ext cx="6847114" cy="331560"/>
          </a:xfrm>
          <a:prstGeom prst="rect">
            <a:avLst/>
          </a:prstGeom>
          <a:solidFill>
            <a:srgbClr val="18AEAA"/>
          </a:solidFill>
          <a:ln w="12700" cap="flat" cmpd="sng">
            <a:solidFill>
              <a:srgbClr val="18AEA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0"/>
          <p:cNvSpPr/>
          <p:nvPr/>
        </p:nvSpPr>
        <p:spPr>
          <a:xfrm>
            <a:off x="8121734" y="6389914"/>
            <a:ext cx="851777" cy="331560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1F3864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0"/>
          <p:cNvSpPr/>
          <p:nvPr/>
        </p:nvSpPr>
        <p:spPr>
          <a:xfrm>
            <a:off x="149330" y="6389920"/>
            <a:ext cx="977509" cy="331561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" name="Google Shape;13;p20"/>
          <p:cNvGrpSpPr/>
          <p:nvPr/>
        </p:nvGrpSpPr>
        <p:grpSpPr>
          <a:xfrm>
            <a:off x="0" y="2189"/>
            <a:ext cx="4670474" cy="365125"/>
            <a:chOff x="0" y="-7401"/>
            <a:chExt cx="3155949" cy="268659"/>
          </a:xfrm>
        </p:grpSpPr>
        <p:sp>
          <p:nvSpPr>
            <p:cNvPr id="14" name="Google Shape;14;p20"/>
            <p:cNvSpPr/>
            <p:nvPr/>
          </p:nvSpPr>
          <p:spPr>
            <a:xfrm>
              <a:off x="0" y="-6040"/>
              <a:ext cx="2712844" cy="267298"/>
            </a:xfrm>
            <a:prstGeom prst="rect">
              <a:avLst/>
            </a:prstGeom>
            <a:gradFill>
              <a:gsLst>
                <a:gs pos="0">
                  <a:srgbClr val="1F3864"/>
                </a:gs>
                <a:gs pos="85000">
                  <a:srgbClr val="18AEAA"/>
                </a:gs>
                <a:gs pos="100000">
                  <a:srgbClr val="18AEAA"/>
                </a:gs>
              </a:gsLst>
              <a:lin ang="0" scaled="0"/>
            </a:gra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0"/>
            <p:cNvSpPr/>
            <p:nvPr/>
          </p:nvSpPr>
          <p:spPr>
            <a:xfrm>
              <a:off x="2961459" y="-7401"/>
              <a:ext cx="94646" cy="267299"/>
            </a:xfrm>
            <a:prstGeom prst="rect">
              <a:avLst/>
            </a:prstGeom>
            <a:gradFill>
              <a:gsLst>
                <a:gs pos="0">
                  <a:srgbClr val="1F3864"/>
                </a:gs>
                <a:gs pos="85000">
                  <a:srgbClr val="18AEAA"/>
                </a:gs>
                <a:gs pos="100000">
                  <a:srgbClr val="18AEAA"/>
                </a:gs>
              </a:gsLst>
              <a:lin ang="0" scaled="0"/>
            </a:gra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0"/>
            <p:cNvSpPr/>
            <p:nvPr/>
          </p:nvSpPr>
          <p:spPr>
            <a:xfrm>
              <a:off x="2766969" y="-7400"/>
              <a:ext cx="140365" cy="267298"/>
            </a:xfrm>
            <a:prstGeom prst="rect">
              <a:avLst/>
            </a:prstGeom>
            <a:gradFill>
              <a:gsLst>
                <a:gs pos="0">
                  <a:srgbClr val="1F3864"/>
                </a:gs>
                <a:gs pos="85000">
                  <a:srgbClr val="18AEAA"/>
                </a:gs>
                <a:gs pos="100000">
                  <a:srgbClr val="18AEAA"/>
                </a:gs>
              </a:gsLst>
              <a:lin ang="0" scaled="0"/>
            </a:gra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0"/>
            <p:cNvSpPr/>
            <p:nvPr/>
          </p:nvSpPr>
          <p:spPr>
            <a:xfrm>
              <a:off x="3108626" y="-7401"/>
              <a:ext cx="47323" cy="267299"/>
            </a:xfrm>
            <a:prstGeom prst="rect">
              <a:avLst/>
            </a:prstGeom>
            <a:gradFill>
              <a:gsLst>
                <a:gs pos="0">
                  <a:srgbClr val="1F3864"/>
                </a:gs>
                <a:gs pos="85000">
                  <a:srgbClr val="18AEAA"/>
                </a:gs>
                <a:gs pos="100000">
                  <a:srgbClr val="18AEAA"/>
                </a:gs>
              </a:gsLst>
              <a:lin ang="0" scaled="0"/>
            </a:gra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20.png"/><Relationship Id="rId10" Type="http://schemas.openxmlformats.org/officeDocument/2006/relationships/image" Target="../media/image52.png"/><Relationship Id="rId4" Type="http://schemas.openxmlformats.org/officeDocument/2006/relationships/image" Target="../media/image47.png"/><Relationship Id="rId9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chart" Target="../charts/chart1.xml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chart" Target="../charts/chart2.xml"/><Relationship Id="rId9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hyperlink" Target="https://www.linkedin.com/in/engg-ankitbansal/" TargetMode="External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hyperlink" Target="https://www.linkedin.com/in/kousik-papakollu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hyperlink" Target="https://www.linkedin.com/in/lalith-bhaskar-38633699/" TargetMode="External"/><Relationship Id="rId5" Type="http://schemas.openxmlformats.org/officeDocument/2006/relationships/image" Target="../media/image4.jpg"/><Relationship Id="rId15" Type="http://schemas.openxmlformats.org/officeDocument/2006/relationships/hyperlink" Target="https://www.linkedin.com/in/srinivasan-nedunchezhian-abb1a91bb/" TargetMode="External"/><Relationship Id="rId10" Type="http://schemas.openxmlformats.org/officeDocument/2006/relationships/image" Target="../media/image8.png"/><Relationship Id="rId4" Type="http://schemas.openxmlformats.org/officeDocument/2006/relationships/image" Target="../media/image3.jpg"/><Relationship Id="rId9" Type="http://schemas.openxmlformats.org/officeDocument/2006/relationships/hyperlink" Target="https://www.linkedin.com/in/ravi-kumar-n-v-9073062/" TargetMode="External"/><Relationship Id="rId14" Type="http://schemas.openxmlformats.org/officeDocument/2006/relationships/hyperlink" Target="https://www.linkedin.com/in/abishek-m-53403a147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oMD-vMZfEZI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63/5.0031805" TargetMode="External"/><Relationship Id="rId5" Type="http://schemas.openxmlformats.org/officeDocument/2006/relationships/hyperlink" Target="https://www.youtube.com/watch?v=oMD-vMZfEZI" TargetMode="Externa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"/>
          <p:cNvSpPr/>
          <p:nvPr/>
        </p:nvSpPr>
        <p:spPr>
          <a:xfrm>
            <a:off x="277837" y="2395024"/>
            <a:ext cx="2124222" cy="2067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1"/>
          <p:cNvSpPr txBox="1"/>
          <p:nvPr/>
        </p:nvSpPr>
        <p:spPr>
          <a:xfrm>
            <a:off x="2264898" y="2676420"/>
            <a:ext cx="7772400" cy="13942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AEAA"/>
              </a:buClr>
              <a:buSzPts val="8800"/>
              <a:buFont typeface="Quattrocento Sans"/>
              <a:buNone/>
            </a:pPr>
            <a:r>
              <a:rPr lang="en-IN" sz="8800" b="0" i="0" u="none" strike="noStrike" cap="none">
                <a:solidFill>
                  <a:srgbClr val="18AEAA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InsituMicron</a:t>
            </a:r>
            <a:endParaRPr sz="8800" b="0" i="0" u="none" strike="noStrike" cap="none">
              <a:solidFill>
                <a:srgbClr val="18AEAA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" name="Google Shape;29;p1"/>
          <p:cNvSpPr txBox="1"/>
          <p:nvPr/>
        </p:nvSpPr>
        <p:spPr>
          <a:xfrm>
            <a:off x="5229665" y="3738763"/>
            <a:ext cx="363649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0" i="0" u="none" strike="noStrike" cap="none">
                <a:solidFill>
                  <a:srgbClr val="30949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Innovation at microscale</a:t>
            </a:r>
            <a:endParaRPr/>
          </a:p>
        </p:txBody>
      </p:sp>
      <p:pic>
        <p:nvPicPr>
          <p:cNvPr id="30" name="Google Shape;3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8629" y="2474244"/>
            <a:ext cx="1822637" cy="159644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10"/>
          <p:cNvGrpSpPr/>
          <p:nvPr/>
        </p:nvGrpSpPr>
        <p:grpSpPr>
          <a:xfrm>
            <a:off x="344233" y="503841"/>
            <a:ext cx="7442576" cy="822085"/>
            <a:chOff x="801725" y="1931889"/>
            <a:chExt cx="7442576" cy="822085"/>
          </a:xfrm>
        </p:grpSpPr>
        <p:sp>
          <p:nvSpPr>
            <p:cNvPr id="305" name="Google Shape;305;p10"/>
            <p:cNvSpPr txBox="1"/>
            <p:nvPr/>
          </p:nvSpPr>
          <p:spPr>
            <a:xfrm>
              <a:off x="801725" y="2199976"/>
              <a:ext cx="7442576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4000">
                  <a:solidFill>
                    <a:srgbClr val="30949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Our competition</a:t>
              </a:r>
              <a:endParaRPr sz="4000">
                <a:solidFill>
                  <a:srgbClr val="309492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6" name="Google Shape;306;p10"/>
            <p:cNvSpPr txBox="1"/>
            <p:nvPr/>
          </p:nvSpPr>
          <p:spPr>
            <a:xfrm>
              <a:off x="801725" y="1931889"/>
              <a:ext cx="1495078" cy="2680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600">
                  <a:solidFill>
                    <a:srgbClr val="206899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InsituMicron</a:t>
              </a:r>
              <a:endParaRPr/>
            </a:p>
          </p:txBody>
        </p:sp>
      </p:grpSp>
      <p:grpSp>
        <p:nvGrpSpPr>
          <p:cNvPr id="307" name="Google Shape;307;p10"/>
          <p:cNvGrpSpPr/>
          <p:nvPr/>
        </p:nvGrpSpPr>
        <p:grpSpPr>
          <a:xfrm>
            <a:off x="-117498" y="1406769"/>
            <a:ext cx="8881669" cy="4811151"/>
            <a:chOff x="-117498" y="1406769"/>
            <a:chExt cx="8881669" cy="4811151"/>
          </a:xfrm>
        </p:grpSpPr>
        <p:sp>
          <p:nvSpPr>
            <p:cNvPr id="308" name="Google Shape;308;p10"/>
            <p:cNvSpPr/>
            <p:nvPr/>
          </p:nvSpPr>
          <p:spPr>
            <a:xfrm>
              <a:off x="344232" y="1406769"/>
              <a:ext cx="8419939" cy="4811151"/>
            </a:xfrm>
            <a:prstGeom prst="rect">
              <a:avLst/>
            </a:prstGeom>
            <a:solidFill>
              <a:srgbClr val="323F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rgbClr val="8296B0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rPr>
                <a:t>`</a:t>
              </a: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309" name="Google Shape;309;p1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54239" y="1704567"/>
              <a:ext cx="7777817" cy="4315981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srgbClr val="171616">
                  <a:alpha val="40000"/>
                </a:srgbClr>
              </a:outerShdw>
            </a:effectLst>
          </p:spPr>
        </p:pic>
        <p:sp>
          <p:nvSpPr>
            <p:cNvPr id="310" name="Google Shape;310;p10"/>
            <p:cNvSpPr/>
            <p:nvPr/>
          </p:nvSpPr>
          <p:spPr>
            <a:xfrm rot="8164437">
              <a:off x="1909840" y="2684318"/>
              <a:ext cx="146074" cy="151230"/>
            </a:xfrm>
            <a:prstGeom prst="teardrop">
              <a:avLst>
                <a:gd name="adj" fmla="val 200000"/>
              </a:avLst>
            </a:prstGeom>
            <a:solidFill>
              <a:srgbClr val="309492"/>
            </a:solidFill>
            <a:ln w="12700" cap="flat" cmpd="sng">
              <a:solidFill>
                <a:srgbClr val="30949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311" name="Google Shape;311;p10"/>
            <p:cNvSpPr txBox="1"/>
            <p:nvPr/>
          </p:nvSpPr>
          <p:spPr>
            <a:xfrm>
              <a:off x="570983" y="2227073"/>
              <a:ext cx="20506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400" b="1">
                  <a:solidFill>
                    <a:schemeClr val="lt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Gatan</a:t>
              </a: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400" b="1">
                  <a:solidFill>
                    <a:schemeClr val="lt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 ($180 Million)</a:t>
              </a: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2" name="Google Shape;312;p10"/>
            <p:cNvSpPr/>
            <p:nvPr/>
          </p:nvSpPr>
          <p:spPr>
            <a:xfrm rot="8164437">
              <a:off x="2355821" y="3162866"/>
              <a:ext cx="146074" cy="151230"/>
            </a:xfrm>
            <a:prstGeom prst="teardrop">
              <a:avLst>
                <a:gd name="adj" fmla="val 200000"/>
              </a:avLst>
            </a:prstGeom>
            <a:solidFill>
              <a:srgbClr val="309492"/>
            </a:solidFill>
            <a:ln w="12700" cap="flat" cmpd="sng">
              <a:solidFill>
                <a:srgbClr val="30949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06B9A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313" name="Google Shape;313;p10"/>
            <p:cNvSpPr txBox="1"/>
            <p:nvPr/>
          </p:nvSpPr>
          <p:spPr>
            <a:xfrm>
              <a:off x="1402709" y="2694640"/>
              <a:ext cx="20506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400" b="1">
                  <a:solidFill>
                    <a:schemeClr val="lt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Hysitron </a:t>
              </a: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400" b="1">
                  <a:solidFill>
                    <a:schemeClr val="lt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($10 Million)</a:t>
              </a: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4" name="Google Shape;314;p10"/>
            <p:cNvSpPr txBox="1"/>
            <p:nvPr/>
          </p:nvSpPr>
          <p:spPr>
            <a:xfrm>
              <a:off x="-117498" y="3531280"/>
              <a:ext cx="460013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400" b="1" i="0">
                  <a:solidFill>
                    <a:schemeClr val="lt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Kammrath and Weiss Technologies</a:t>
              </a: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400" b="1">
                  <a:solidFill>
                    <a:schemeClr val="lt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($2 Million)</a:t>
              </a: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5" name="Google Shape;315;p10"/>
            <p:cNvSpPr/>
            <p:nvPr/>
          </p:nvSpPr>
          <p:spPr>
            <a:xfrm rot="8164437">
              <a:off x="2109532" y="3304494"/>
              <a:ext cx="146074" cy="151230"/>
            </a:xfrm>
            <a:prstGeom prst="teardrop">
              <a:avLst>
                <a:gd name="adj" fmla="val 200000"/>
              </a:avLst>
            </a:prstGeom>
            <a:solidFill>
              <a:srgbClr val="206B9A"/>
            </a:solidFill>
            <a:ln w="12700" cap="flat" cmpd="sng">
              <a:solidFill>
                <a:srgbClr val="206B9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06B9A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316" name="Google Shape;316;p10"/>
            <p:cNvSpPr/>
            <p:nvPr/>
          </p:nvSpPr>
          <p:spPr>
            <a:xfrm rot="8164437">
              <a:off x="1827353" y="3244453"/>
              <a:ext cx="146074" cy="151230"/>
            </a:xfrm>
            <a:prstGeom prst="teardrop">
              <a:avLst>
                <a:gd name="adj" fmla="val 200000"/>
              </a:avLst>
            </a:prstGeom>
            <a:solidFill>
              <a:srgbClr val="206B9A"/>
            </a:solidFill>
            <a:ln w="12700" cap="flat" cmpd="sng">
              <a:solidFill>
                <a:srgbClr val="206B9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06B9A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317" name="Google Shape;317;p10"/>
            <p:cNvSpPr txBox="1"/>
            <p:nvPr/>
          </p:nvSpPr>
          <p:spPr>
            <a:xfrm>
              <a:off x="355126" y="3143965"/>
              <a:ext cx="20506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400" b="1">
                  <a:solidFill>
                    <a:schemeClr val="lt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ADMET</a:t>
              </a: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400" b="1">
                  <a:solidFill>
                    <a:schemeClr val="lt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($21 Million)</a:t>
              </a: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8" name="Google Shape;318;p10"/>
            <p:cNvSpPr txBox="1"/>
            <p:nvPr/>
          </p:nvSpPr>
          <p:spPr>
            <a:xfrm>
              <a:off x="3373169" y="2302767"/>
              <a:ext cx="20506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400" b="1">
                  <a:solidFill>
                    <a:schemeClr val="lt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Deben</a:t>
              </a: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400" b="1">
                  <a:solidFill>
                    <a:schemeClr val="lt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($3 Million)</a:t>
              </a: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9" name="Google Shape;319;p10"/>
            <p:cNvSpPr/>
            <p:nvPr/>
          </p:nvSpPr>
          <p:spPr>
            <a:xfrm rot="8164437">
              <a:off x="4304538" y="2787548"/>
              <a:ext cx="146074" cy="151230"/>
            </a:xfrm>
            <a:prstGeom prst="teardrop">
              <a:avLst>
                <a:gd name="adj" fmla="val 200000"/>
              </a:avLst>
            </a:prstGeom>
            <a:solidFill>
              <a:srgbClr val="206B9A"/>
            </a:solidFill>
            <a:ln w="12700" cap="flat" cmpd="sng">
              <a:solidFill>
                <a:srgbClr val="206B9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06B9A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320" name="Google Shape;320;p10"/>
            <p:cNvSpPr txBox="1"/>
            <p:nvPr/>
          </p:nvSpPr>
          <p:spPr>
            <a:xfrm>
              <a:off x="3478230" y="3282778"/>
              <a:ext cx="20506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400" b="1">
                  <a:solidFill>
                    <a:schemeClr val="lt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microMecha</a:t>
              </a: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400" b="1">
                  <a:solidFill>
                    <a:schemeClr val="lt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($3 Million)</a:t>
              </a: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1" name="Google Shape;321;p10"/>
            <p:cNvSpPr/>
            <p:nvPr/>
          </p:nvSpPr>
          <p:spPr>
            <a:xfrm rot="8164437">
              <a:off x="4430541" y="3025021"/>
              <a:ext cx="146074" cy="151230"/>
            </a:xfrm>
            <a:prstGeom prst="teardrop">
              <a:avLst>
                <a:gd name="adj" fmla="val 200000"/>
              </a:avLst>
            </a:prstGeom>
            <a:solidFill>
              <a:srgbClr val="206B9A"/>
            </a:solidFill>
            <a:ln w="12700" cap="flat" cmpd="sng">
              <a:solidFill>
                <a:srgbClr val="206B9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06B9A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322" name="Google Shape;322;p10"/>
            <p:cNvSpPr txBox="1"/>
            <p:nvPr/>
          </p:nvSpPr>
          <p:spPr>
            <a:xfrm>
              <a:off x="4376282" y="2937608"/>
              <a:ext cx="20506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400" b="1">
                  <a:solidFill>
                    <a:schemeClr val="lt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Almenis</a:t>
              </a: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400" b="1">
                  <a:solidFill>
                    <a:schemeClr val="lt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($10 Million)</a:t>
              </a: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3" name="Google Shape;323;p10"/>
            <p:cNvSpPr/>
            <p:nvPr/>
          </p:nvSpPr>
          <p:spPr>
            <a:xfrm rot="8164437">
              <a:off x="4814500" y="3015396"/>
              <a:ext cx="146074" cy="151230"/>
            </a:xfrm>
            <a:prstGeom prst="teardrop">
              <a:avLst>
                <a:gd name="adj" fmla="val 200000"/>
              </a:avLst>
            </a:prstGeom>
            <a:solidFill>
              <a:srgbClr val="309492"/>
            </a:solidFill>
            <a:ln w="12700" cap="flat" cmpd="sng">
              <a:solidFill>
                <a:srgbClr val="30949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06B9A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324" name="Google Shape;324;p10"/>
            <p:cNvSpPr/>
            <p:nvPr/>
          </p:nvSpPr>
          <p:spPr>
            <a:xfrm rot="8164437">
              <a:off x="643969" y="5176363"/>
              <a:ext cx="146074" cy="151230"/>
            </a:xfrm>
            <a:prstGeom prst="teardrop">
              <a:avLst>
                <a:gd name="adj" fmla="val 200000"/>
              </a:avLst>
            </a:prstGeom>
            <a:solidFill>
              <a:srgbClr val="206B9A"/>
            </a:solidFill>
            <a:ln w="12700" cap="flat" cmpd="sng">
              <a:solidFill>
                <a:srgbClr val="206B9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06B9A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325" name="Google Shape;325;p10"/>
            <p:cNvSpPr txBox="1"/>
            <p:nvPr/>
          </p:nvSpPr>
          <p:spPr>
            <a:xfrm>
              <a:off x="42236" y="2740682"/>
              <a:ext cx="20506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400" b="1">
                  <a:solidFill>
                    <a:schemeClr val="lt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EDEN Instruments</a:t>
              </a: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400" b="1">
                  <a:solidFill>
                    <a:schemeClr val="lt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($4 Million)</a:t>
              </a: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6" name="Google Shape;326;p10"/>
            <p:cNvSpPr/>
            <p:nvPr/>
          </p:nvSpPr>
          <p:spPr>
            <a:xfrm rot="8164437">
              <a:off x="1722292" y="2922984"/>
              <a:ext cx="146074" cy="151230"/>
            </a:xfrm>
            <a:prstGeom prst="teardrop">
              <a:avLst>
                <a:gd name="adj" fmla="val 200000"/>
              </a:avLst>
            </a:prstGeom>
            <a:solidFill>
              <a:srgbClr val="309492"/>
            </a:solidFill>
            <a:ln w="12700" cap="flat" cmpd="sng">
              <a:solidFill>
                <a:srgbClr val="30949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06B9A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327" name="Google Shape;327;p10"/>
            <p:cNvSpPr/>
            <p:nvPr/>
          </p:nvSpPr>
          <p:spPr>
            <a:xfrm rot="8164437">
              <a:off x="643520" y="4683918"/>
              <a:ext cx="146074" cy="151230"/>
            </a:xfrm>
            <a:prstGeom prst="teardrop">
              <a:avLst>
                <a:gd name="adj" fmla="val 200000"/>
              </a:avLst>
            </a:prstGeom>
            <a:solidFill>
              <a:srgbClr val="309492"/>
            </a:solidFill>
            <a:ln w="12700" cap="flat" cmpd="sng">
              <a:solidFill>
                <a:srgbClr val="30949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06B9A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328" name="Google Shape;328;p10"/>
            <p:cNvSpPr txBox="1"/>
            <p:nvPr/>
          </p:nvSpPr>
          <p:spPr>
            <a:xfrm>
              <a:off x="611496" y="4665818"/>
              <a:ext cx="20506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400" b="1">
                  <a:solidFill>
                    <a:schemeClr val="lt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- </a:t>
              </a:r>
              <a:r>
                <a:rPr lang="en-IN" sz="1400" b="1" i="1">
                  <a:solidFill>
                    <a:schemeClr val="lt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In situ </a:t>
              </a:r>
              <a:r>
                <a:rPr lang="en-IN" sz="1400" b="1">
                  <a:solidFill>
                    <a:schemeClr val="lt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technologies</a:t>
              </a: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9" name="Google Shape;329;p10"/>
            <p:cNvSpPr txBox="1"/>
            <p:nvPr/>
          </p:nvSpPr>
          <p:spPr>
            <a:xfrm>
              <a:off x="664920" y="5162460"/>
              <a:ext cx="2050696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400" b="1">
                  <a:solidFill>
                    <a:schemeClr val="lt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- </a:t>
              </a:r>
              <a:r>
                <a:rPr lang="en-IN" sz="1400" b="1" i="1">
                  <a:solidFill>
                    <a:schemeClr val="lt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In situ </a:t>
              </a:r>
              <a:r>
                <a:rPr lang="en-IN" sz="1400" b="1">
                  <a:solidFill>
                    <a:schemeClr val="lt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technologies + Miniature mechanical testing technologies</a:t>
              </a: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1"/>
          <p:cNvSpPr txBox="1"/>
          <p:nvPr/>
        </p:nvSpPr>
        <p:spPr>
          <a:xfrm>
            <a:off x="5103055" y="1540047"/>
            <a:ext cx="3918799" cy="4680000"/>
          </a:xfrm>
          <a:prstGeom prst="rect">
            <a:avLst/>
          </a:prstGeom>
          <a:solidFill>
            <a:srgbClr val="323F4F"/>
          </a:solidFill>
          <a:ln w="9525" cap="flat" cmpd="sng">
            <a:solidFill>
              <a:srgbClr val="323F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5" name="Google Shape;335;p11"/>
          <p:cNvGrpSpPr/>
          <p:nvPr/>
        </p:nvGrpSpPr>
        <p:grpSpPr>
          <a:xfrm>
            <a:off x="344233" y="503841"/>
            <a:ext cx="7442576" cy="822085"/>
            <a:chOff x="801725" y="1931889"/>
            <a:chExt cx="7442576" cy="822085"/>
          </a:xfrm>
        </p:grpSpPr>
        <p:sp>
          <p:nvSpPr>
            <p:cNvPr id="336" name="Google Shape;336;p11"/>
            <p:cNvSpPr txBox="1"/>
            <p:nvPr/>
          </p:nvSpPr>
          <p:spPr>
            <a:xfrm>
              <a:off x="801725" y="2199976"/>
              <a:ext cx="7442576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4000">
                  <a:solidFill>
                    <a:srgbClr val="30949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Competition &amp; sustenance</a:t>
              </a:r>
              <a:endParaRPr/>
            </a:p>
          </p:txBody>
        </p:sp>
        <p:sp>
          <p:nvSpPr>
            <p:cNvPr id="337" name="Google Shape;337;p11"/>
            <p:cNvSpPr txBox="1"/>
            <p:nvPr/>
          </p:nvSpPr>
          <p:spPr>
            <a:xfrm>
              <a:off x="801725" y="1931889"/>
              <a:ext cx="1495078" cy="2680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600">
                  <a:solidFill>
                    <a:srgbClr val="206899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InsituMicron</a:t>
              </a:r>
              <a:endParaRPr/>
            </a:p>
          </p:txBody>
        </p:sp>
      </p:grpSp>
      <p:pic>
        <p:nvPicPr>
          <p:cNvPr id="338" name="Google Shape;338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908" y="1405936"/>
            <a:ext cx="5030147" cy="4948223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11"/>
          <p:cNvSpPr txBox="1"/>
          <p:nvPr/>
        </p:nvSpPr>
        <p:spPr>
          <a:xfrm>
            <a:off x="5192634" y="1604289"/>
            <a:ext cx="218049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>
                <a:solidFill>
                  <a:srgbClr val="30949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Sustenance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0" name="Google Shape;340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37980" y="3546756"/>
            <a:ext cx="1215595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37980" y="4870627"/>
            <a:ext cx="1220974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99409" y="2222885"/>
            <a:ext cx="892735" cy="1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11"/>
          <p:cNvSpPr txBox="1"/>
          <p:nvPr/>
        </p:nvSpPr>
        <p:spPr>
          <a:xfrm>
            <a:off x="6222384" y="2129825"/>
            <a:ext cx="2848708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Established mechanical testing companies – Zwick </a:t>
            </a:r>
            <a:r>
              <a:rPr lang="en-IN" sz="1400" dirty="0" err="1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Roell</a:t>
            </a:r>
            <a:r>
              <a:rPr lang="en-IN" sz="1400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, </a:t>
            </a:r>
            <a:r>
              <a:rPr lang="en-IN" sz="1400" dirty="0" err="1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Instron</a:t>
            </a:r>
            <a:r>
              <a:rPr lang="en-IN" sz="1400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, MTS 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Characterization companies – Proto, </a:t>
            </a:r>
            <a:r>
              <a:rPr lang="en-IN" sz="1400" dirty="0" err="1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Thermo</a:t>
            </a:r>
            <a:r>
              <a:rPr lang="en-IN" sz="1400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IN" sz="1400" dirty="0" err="1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fischer</a:t>
            </a:r>
            <a:r>
              <a:rPr lang="en-IN" sz="1400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, Oxford instruments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4" name="Google Shape;344;p11"/>
          <p:cNvSpPr txBox="1"/>
          <p:nvPr/>
        </p:nvSpPr>
        <p:spPr>
          <a:xfrm>
            <a:off x="6222384" y="3678815"/>
            <a:ext cx="284870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With companies and academic institutes specializing in </a:t>
            </a:r>
            <a:r>
              <a:rPr lang="en-IN" sz="1400" i="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In situ </a:t>
            </a:r>
            <a:r>
              <a:rPr lang="en-IN" sz="1400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instruments 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5" name="Google Shape;345;p11"/>
          <p:cNvSpPr txBox="1"/>
          <p:nvPr/>
        </p:nvSpPr>
        <p:spPr>
          <a:xfrm>
            <a:off x="6224039" y="4962521"/>
            <a:ext cx="284870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In-house dedicated team on design and development of next generation of testing instruments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 spd="med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12"/>
          <p:cNvGrpSpPr/>
          <p:nvPr/>
        </p:nvGrpSpPr>
        <p:grpSpPr>
          <a:xfrm>
            <a:off x="288664" y="524076"/>
            <a:ext cx="5082341" cy="822085"/>
            <a:chOff x="801724" y="1931889"/>
            <a:chExt cx="5082341" cy="822085"/>
          </a:xfrm>
        </p:grpSpPr>
        <p:sp>
          <p:nvSpPr>
            <p:cNvPr id="351" name="Google Shape;351;p12"/>
            <p:cNvSpPr txBox="1"/>
            <p:nvPr/>
          </p:nvSpPr>
          <p:spPr>
            <a:xfrm>
              <a:off x="801724" y="2199976"/>
              <a:ext cx="5082341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3600">
                  <a:solidFill>
                    <a:srgbClr val="18AEA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Customer segments</a:t>
              </a:r>
              <a:endParaRPr/>
            </a:p>
          </p:txBody>
        </p:sp>
        <p:sp>
          <p:nvSpPr>
            <p:cNvPr id="352" name="Google Shape;352;p12"/>
            <p:cNvSpPr txBox="1"/>
            <p:nvPr/>
          </p:nvSpPr>
          <p:spPr>
            <a:xfrm>
              <a:off x="801725" y="1931889"/>
              <a:ext cx="1495078" cy="2680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600">
                  <a:solidFill>
                    <a:srgbClr val="206899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InsituMicron</a:t>
              </a:r>
              <a:endParaRPr/>
            </a:p>
          </p:txBody>
        </p:sp>
      </p:grpSp>
      <p:grpSp>
        <p:nvGrpSpPr>
          <p:cNvPr id="354" name="Google Shape;354;p12"/>
          <p:cNvGrpSpPr/>
          <p:nvPr/>
        </p:nvGrpSpPr>
        <p:grpSpPr>
          <a:xfrm>
            <a:off x="184755" y="658119"/>
            <a:ext cx="8588326" cy="5819005"/>
            <a:chOff x="288664" y="658119"/>
            <a:chExt cx="8588326" cy="5819005"/>
          </a:xfrm>
        </p:grpSpPr>
        <p:pic>
          <p:nvPicPr>
            <p:cNvPr id="355" name="Google Shape;355;p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88664" y="658119"/>
              <a:ext cx="8588326" cy="58190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6" name="Google Shape;356;p12"/>
            <p:cNvSpPr/>
            <p:nvPr/>
          </p:nvSpPr>
          <p:spPr>
            <a:xfrm>
              <a:off x="2236763" y="3802817"/>
              <a:ext cx="822960" cy="175847"/>
            </a:xfrm>
            <a:prstGeom prst="rect">
              <a:avLst/>
            </a:prstGeom>
            <a:solidFill>
              <a:srgbClr val="2F5597"/>
            </a:solidFill>
            <a:ln w="12700" cap="flat" cmpd="sng">
              <a:solidFill>
                <a:srgbClr val="2F559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2FE9310D-936D-4F76-A8B7-ACC0ABF6DC07}"/>
              </a:ext>
            </a:extLst>
          </p:cNvPr>
          <p:cNvSpPr/>
          <p:nvPr/>
        </p:nvSpPr>
        <p:spPr>
          <a:xfrm>
            <a:off x="703396" y="5528695"/>
            <a:ext cx="1767587" cy="738420"/>
          </a:xfrm>
          <a:prstGeom prst="roundRect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71823D24-EF3A-43C4-B315-B75DE06C6D23}"/>
              </a:ext>
            </a:extLst>
          </p:cNvPr>
          <p:cNvSpPr/>
          <p:nvPr/>
        </p:nvSpPr>
        <p:spPr>
          <a:xfrm>
            <a:off x="7316251" y="4527707"/>
            <a:ext cx="1612149" cy="738420"/>
          </a:xfrm>
          <a:prstGeom prst="roundRect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B178884B-6B65-43EE-8312-09DD095FDFAF}"/>
              </a:ext>
            </a:extLst>
          </p:cNvPr>
          <p:cNvSpPr/>
          <p:nvPr/>
        </p:nvSpPr>
        <p:spPr>
          <a:xfrm>
            <a:off x="7404688" y="3474601"/>
            <a:ext cx="1674304" cy="738420"/>
          </a:xfrm>
          <a:prstGeom prst="roundRect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D73F8867-D559-45DE-93AC-EC10650CCC59}"/>
              </a:ext>
            </a:extLst>
          </p:cNvPr>
          <p:cNvSpPr/>
          <p:nvPr/>
        </p:nvSpPr>
        <p:spPr>
          <a:xfrm>
            <a:off x="6808673" y="1420294"/>
            <a:ext cx="1710142" cy="768878"/>
          </a:xfrm>
          <a:prstGeom prst="roundRect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41B4EFCD-D37B-4B79-B0F2-352734A3CFB4}"/>
              </a:ext>
            </a:extLst>
          </p:cNvPr>
          <p:cNvSpPr/>
          <p:nvPr/>
        </p:nvSpPr>
        <p:spPr>
          <a:xfrm>
            <a:off x="179348" y="4540000"/>
            <a:ext cx="1767587" cy="738420"/>
          </a:xfrm>
          <a:prstGeom prst="roundRect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31692D03-F7FA-4141-BF41-56B3821B0667}"/>
              </a:ext>
            </a:extLst>
          </p:cNvPr>
          <p:cNvSpPr/>
          <p:nvPr/>
        </p:nvSpPr>
        <p:spPr>
          <a:xfrm>
            <a:off x="109077" y="3475078"/>
            <a:ext cx="1767587" cy="738420"/>
          </a:xfrm>
          <a:prstGeom prst="roundRect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2AE66A5-036B-4508-A568-FE032AE7AC07}"/>
              </a:ext>
            </a:extLst>
          </p:cNvPr>
          <p:cNvSpPr/>
          <p:nvPr/>
        </p:nvSpPr>
        <p:spPr>
          <a:xfrm>
            <a:off x="721671" y="1440717"/>
            <a:ext cx="1716583" cy="738420"/>
          </a:xfrm>
          <a:prstGeom prst="roundRect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90A05A37-9060-401F-B099-A2F3FE17CE04}"/>
              </a:ext>
            </a:extLst>
          </p:cNvPr>
          <p:cNvSpPr/>
          <p:nvPr/>
        </p:nvSpPr>
        <p:spPr>
          <a:xfrm>
            <a:off x="6713469" y="5556556"/>
            <a:ext cx="1821030" cy="738420"/>
          </a:xfrm>
          <a:prstGeom prst="roundRect">
            <a:avLst/>
          </a:prstGeom>
          <a:solidFill>
            <a:srgbClr val="18AEA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348F60A4-288F-4E9C-8D67-92B50ECC2681}"/>
              </a:ext>
            </a:extLst>
          </p:cNvPr>
          <p:cNvSpPr/>
          <p:nvPr/>
        </p:nvSpPr>
        <p:spPr>
          <a:xfrm>
            <a:off x="7176746" y="2418452"/>
            <a:ext cx="1767587" cy="738420"/>
          </a:xfrm>
          <a:prstGeom prst="roundRect">
            <a:avLst/>
          </a:prstGeom>
          <a:solidFill>
            <a:srgbClr val="18AEA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DE9A3960-5DF3-4A86-BD55-891C1F4FDF98}"/>
              </a:ext>
            </a:extLst>
          </p:cNvPr>
          <p:cNvSpPr/>
          <p:nvPr/>
        </p:nvSpPr>
        <p:spPr>
          <a:xfrm>
            <a:off x="264528" y="2352010"/>
            <a:ext cx="1767587" cy="738420"/>
          </a:xfrm>
          <a:prstGeom prst="roundRect">
            <a:avLst/>
          </a:prstGeom>
          <a:solidFill>
            <a:srgbClr val="18AEA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4" name="Picture 73" descr="Icon&#10;&#10;Description automatically generated">
            <a:extLst>
              <a:ext uri="{FF2B5EF4-FFF2-40B4-BE49-F238E27FC236}">
                <a16:creationId xmlns:a16="http://schemas.microsoft.com/office/drawing/2014/main" id="{D7805629-BEDE-45F3-BB21-D55FA0A01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267" y="933816"/>
            <a:ext cx="5782879" cy="5597387"/>
          </a:xfrm>
          <a:prstGeom prst="rect">
            <a:avLst/>
          </a:prstGeom>
        </p:spPr>
      </p:pic>
      <p:pic>
        <p:nvPicPr>
          <p:cNvPr id="75" name="Picture 74" descr="A picture containing logo&#10;&#10;Description automatically generated">
            <a:extLst>
              <a:ext uri="{FF2B5EF4-FFF2-40B4-BE49-F238E27FC236}">
                <a16:creationId xmlns:a16="http://schemas.microsoft.com/office/drawing/2014/main" id="{B2164EC1-BB45-4B5E-BB3F-9C03AC442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563" y="2755204"/>
            <a:ext cx="598214" cy="614570"/>
          </a:xfrm>
          <a:prstGeom prst="rect">
            <a:avLst/>
          </a:prstGeom>
        </p:spPr>
      </p:pic>
      <p:pic>
        <p:nvPicPr>
          <p:cNvPr id="76" name="Picture 75" descr="Icon&#10;&#10;Description automatically generated">
            <a:extLst>
              <a:ext uri="{FF2B5EF4-FFF2-40B4-BE49-F238E27FC236}">
                <a16:creationId xmlns:a16="http://schemas.microsoft.com/office/drawing/2014/main" id="{5A4738A6-6C70-4607-B452-1E8027E680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611" y="4636390"/>
            <a:ext cx="493218" cy="584946"/>
          </a:xfrm>
          <a:prstGeom prst="rect">
            <a:avLst/>
          </a:prstGeom>
        </p:spPr>
      </p:pic>
      <p:pic>
        <p:nvPicPr>
          <p:cNvPr id="77" name="Picture 76" descr="Icon&#10;&#10;Description automatically generated">
            <a:extLst>
              <a:ext uri="{FF2B5EF4-FFF2-40B4-BE49-F238E27FC236}">
                <a16:creationId xmlns:a16="http://schemas.microsoft.com/office/drawing/2014/main" id="{906E1BB4-B999-4365-AA77-52A9813683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194" y="2723485"/>
            <a:ext cx="507767" cy="636148"/>
          </a:xfrm>
          <a:prstGeom prst="rect">
            <a:avLst/>
          </a:prstGeom>
        </p:spPr>
      </p:pic>
      <p:pic>
        <p:nvPicPr>
          <p:cNvPr id="78" name="Picture 77" descr="A picture containing logo&#10;&#10;Description automatically generated">
            <a:extLst>
              <a:ext uri="{FF2B5EF4-FFF2-40B4-BE49-F238E27FC236}">
                <a16:creationId xmlns:a16="http://schemas.microsoft.com/office/drawing/2014/main" id="{99E8BDA8-6BE4-4BC2-A9EA-F101376D8E9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0" t="27752" r="35489" b="36822"/>
          <a:stretch/>
        </p:blipFill>
        <p:spPr>
          <a:xfrm>
            <a:off x="4268861" y="5577019"/>
            <a:ext cx="893939" cy="730572"/>
          </a:xfrm>
          <a:prstGeom prst="rect">
            <a:avLst/>
          </a:prstGeom>
        </p:spPr>
      </p:pic>
      <p:pic>
        <p:nvPicPr>
          <p:cNvPr id="79" name="Picture 7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6E8BB7D-3660-4411-8225-BB80F835F71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02" r="26380"/>
          <a:stretch/>
        </p:blipFill>
        <p:spPr>
          <a:xfrm>
            <a:off x="5745340" y="4236162"/>
            <a:ext cx="957098" cy="1214766"/>
          </a:xfrm>
          <a:prstGeom prst="rect">
            <a:avLst/>
          </a:prstGeom>
        </p:spPr>
      </p:pic>
      <p:pic>
        <p:nvPicPr>
          <p:cNvPr id="80" name="Picture 7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9C2CCEC-E35B-409B-B31A-B9A0FB36A0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320" y="3099760"/>
            <a:ext cx="398640" cy="530673"/>
          </a:xfrm>
          <a:prstGeom prst="rect">
            <a:avLst/>
          </a:prstGeom>
        </p:spPr>
      </p:pic>
      <p:pic>
        <p:nvPicPr>
          <p:cNvPr id="81" name="Picture 80" descr="Icon&#10;&#10;Description automatically generated">
            <a:extLst>
              <a:ext uri="{FF2B5EF4-FFF2-40B4-BE49-F238E27FC236}">
                <a16:creationId xmlns:a16="http://schemas.microsoft.com/office/drawing/2014/main" id="{CE6F3421-82CD-49A4-AEC7-E360079A9D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467" y="4539142"/>
            <a:ext cx="524792" cy="526940"/>
          </a:xfrm>
          <a:prstGeom prst="rect">
            <a:avLst/>
          </a:prstGeom>
        </p:spPr>
      </p:pic>
      <p:pic>
        <p:nvPicPr>
          <p:cNvPr id="82" name="Picture 81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744F3550-3C32-4AC2-AFE4-3A26582118E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96" t="35180" r="45459" b="45612"/>
          <a:stretch/>
        </p:blipFill>
        <p:spPr>
          <a:xfrm>
            <a:off x="4996010" y="1512795"/>
            <a:ext cx="1124097" cy="791472"/>
          </a:xfrm>
          <a:prstGeom prst="rect">
            <a:avLst/>
          </a:prstGeom>
        </p:spPr>
      </p:pic>
      <p:pic>
        <p:nvPicPr>
          <p:cNvPr id="83" name="Picture 82" descr="Icon&#10;&#10;Description automatically generated">
            <a:extLst>
              <a:ext uri="{FF2B5EF4-FFF2-40B4-BE49-F238E27FC236}">
                <a16:creationId xmlns:a16="http://schemas.microsoft.com/office/drawing/2014/main" id="{221784AA-D7AC-4C4C-990D-43D41D9791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441" y="2955699"/>
            <a:ext cx="667167" cy="614571"/>
          </a:xfrm>
          <a:prstGeom prst="rect">
            <a:avLst/>
          </a:prstGeom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E2A5EC9-640F-4744-B6E3-A0678104380D}"/>
              </a:ext>
            </a:extLst>
          </p:cNvPr>
          <p:cNvCxnSpPr>
            <a:cxnSpLocks/>
          </p:cNvCxnSpPr>
          <p:nvPr/>
        </p:nvCxnSpPr>
        <p:spPr>
          <a:xfrm flipV="1">
            <a:off x="1488544" y="4800976"/>
            <a:ext cx="1079780" cy="22382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0F1E212-CA72-41C8-B657-CA408670A29A}"/>
              </a:ext>
            </a:extLst>
          </p:cNvPr>
          <p:cNvCxnSpPr>
            <a:cxnSpLocks/>
          </p:cNvCxnSpPr>
          <p:nvPr/>
        </p:nvCxnSpPr>
        <p:spPr>
          <a:xfrm flipV="1">
            <a:off x="1801722" y="1800286"/>
            <a:ext cx="1285486" cy="5295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6B100A7-BF69-46FC-BFA1-0DCF550C1092}"/>
              </a:ext>
            </a:extLst>
          </p:cNvPr>
          <p:cNvCxnSpPr>
            <a:cxnSpLocks/>
          </p:cNvCxnSpPr>
          <p:nvPr/>
        </p:nvCxnSpPr>
        <p:spPr>
          <a:xfrm>
            <a:off x="996171" y="3602304"/>
            <a:ext cx="1090177" cy="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B395728-6DE1-4CEA-B230-2449DBBA7128}"/>
              </a:ext>
            </a:extLst>
          </p:cNvPr>
          <p:cNvCxnSpPr>
            <a:cxnSpLocks/>
          </p:cNvCxnSpPr>
          <p:nvPr/>
        </p:nvCxnSpPr>
        <p:spPr>
          <a:xfrm>
            <a:off x="6885355" y="3570173"/>
            <a:ext cx="612140" cy="10202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6B0338B-4201-41F3-B65A-DD277438B5C0}"/>
              </a:ext>
            </a:extLst>
          </p:cNvPr>
          <p:cNvCxnSpPr>
            <a:cxnSpLocks/>
          </p:cNvCxnSpPr>
          <p:nvPr/>
        </p:nvCxnSpPr>
        <p:spPr>
          <a:xfrm>
            <a:off x="6395944" y="4901056"/>
            <a:ext cx="1101551" cy="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550FCD06-10CF-4A77-AAEF-FB01066382D1}"/>
              </a:ext>
            </a:extLst>
          </p:cNvPr>
          <p:cNvSpPr/>
          <p:nvPr/>
        </p:nvSpPr>
        <p:spPr>
          <a:xfrm>
            <a:off x="7155737" y="2326859"/>
            <a:ext cx="1710142" cy="757621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6EB953CE-FB16-4C95-975E-A942D693C842}"/>
              </a:ext>
            </a:extLst>
          </p:cNvPr>
          <p:cNvSpPr/>
          <p:nvPr/>
        </p:nvSpPr>
        <p:spPr>
          <a:xfrm>
            <a:off x="7356530" y="3399718"/>
            <a:ext cx="1662820" cy="757621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064EFED3-67B3-4C54-A8E8-3272803DE074}"/>
              </a:ext>
            </a:extLst>
          </p:cNvPr>
          <p:cNvSpPr/>
          <p:nvPr/>
        </p:nvSpPr>
        <p:spPr>
          <a:xfrm>
            <a:off x="7203060" y="4451916"/>
            <a:ext cx="1662819" cy="757621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C45A942-B730-495F-B0C3-67171B9150F6}"/>
              </a:ext>
            </a:extLst>
          </p:cNvPr>
          <p:cNvSpPr txBox="1"/>
          <p:nvPr/>
        </p:nvSpPr>
        <p:spPr>
          <a:xfrm>
            <a:off x="6225953" y="3602304"/>
            <a:ext cx="17018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Nuclear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BA258E5-1843-4B16-B33E-23A79B4E66CB}"/>
              </a:ext>
            </a:extLst>
          </p:cNvPr>
          <p:cNvSpPr txBox="1"/>
          <p:nvPr/>
        </p:nvSpPr>
        <p:spPr>
          <a:xfrm>
            <a:off x="5562822" y="5133372"/>
            <a:ext cx="10288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Aerospace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FB31FDA-679D-45F3-BEE0-CBECEA36E9FF}"/>
              </a:ext>
            </a:extLst>
          </p:cNvPr>
          <p:cNvCxnSpPr>
            <a:cxnSpLocks/>
          </p:cNvCxnSpPr>
          <p:nvPr/>
        </p:nvCxnSpPr>
        <p:spPr>
          <a:xfrm>
            <a:off x="5016724" y="126126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2F7F0EDE-5E95-49DA-BD1F-1F41A4B34BA6}"/>
              </a:ext>
            </a:extLst>
          </p:cNvPr>
          <p:cNvSpPr txBox="1"/>
          <p:nvPr/>
        </p:nvSpPr>
        <p:spPr>
          <a:xfrm>
            <a:off x="4091169" y="5306059"/>
            <a:ext cx="1046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Automotive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1ACD64-D59A-4E56-BBED-820C7D752986}"/>
              </a:ext>
            </a:extLst>
          </p:cNvPr>
          <p:cNvSpPr txBox="1"/>
          <p:nvPr/>
        </p:nvSpPr>
        <p:spPr>
          <a:xfrm>
            <a:off x="4633039" y="4550644"/>
            <a:ext cx="14870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Materials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712EA2C-DABE-46CD-9463-FF450424962B}"/>
              </a:ext>
            </a:extLst>
          </p:cNvPr>
          <p:cNvSpPr txBox="1"/>
          <p:nvPr/>
        </p:nvSpPr>
        <p:spPr>
          <a:xfrm>
            <a:off x="5200947" y="2069756"/>
            <a:ext cx="77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Defense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F066DE2-9FDF-4F79-8848-4C13612EF04F}"/>
              </a:ext>
            </a:extLst>
          </p:cNvPr>
          <p:cNvSpPr txBox="1"/>
          <p:nvPr/>
        </p:nvSpPr>
        <p:spPr>
          <a:xfrm>
            <a:off x="2031034" y="3570270"/>
            <a:ext cx="13315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Bio medical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A39A1F9-5273-4CAD-B545-3F96CE9FADC0}"/>
              </a:ext>
            </a:extLst>
          </p:cNvPr>
          <p:cNvCxnSpPr>
            <a:cxnSpLocks/>
          </p:cNvCxnSpPr>
          <p:nvPr/>
        </p:nvCxnSpPr>
        <p:spPr>
          <a:xfrm flipV="1">
            <a:off x="1877008" y="5824193"/>
            <a:ext cx="2351951" cy="3958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67D24D02-0D32-4C40-BE5B-3354F55859E1}"/>
              </a:ext>
            </a:extLst>
          </p:cNvPr>
          <p:cNvSpPr/>
          <p:nvPr/>
        </p:nvSpPr>
        <p:spPr>
          <a:xfrm>
            <a:off x="695008" y="1332652"/>
            <a:ext cx="1692504" cy="791472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A2F9F9A-D114-4F2E-9591-16BA6D801E84}"/>
              </a:ext>
            </a:extLst>
          </p:cNvPr>
          <p:cNvSpPr txBox="1"/>
          <p:nvPr/>
        </p:nvSpPr>
        <p:spPr>
          <a:xfrm>
            <a:off x="2472528" y="5035098"/>
            <a:ext cx="2057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Electronics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7C97284-3C9F-4D12-9A09-8D3DC82E874E}"/>
              </a:ext>
            </a:extLst>
          </p:cNvPr>
          <p:cNvSpPr txBox="1"/>
          <p:nvPr/>
        </p:nvSpPr>
        <p:spPr>
          <a:xfrm>
            <a:off x="2944319" y="3374317"/>
            <a:ext cx="1007203" cy="306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Academia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C80CFB3-5BC1-48C8-B202-7D221221E5F1}"/>
              </a:ext>
            </a:extLst>
          </p:cNvPr>
          <p:cNvSpPr txBox="1"/>
          <p:nvPr/>
        </p:nvSpPr>
        <p:spPr>
          <a:xfrm>
            <a:off x="3845172" y="3533833"/>
            <a:ext cx="1616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InsituMicron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3D0076C-C9EB-4007-A0CA-D99CC46C9694}"/>
              </a:ext>
            </a:extLst>
          </p:cNvPr>
          <p:cNvSpPr txBox="1"/>
          <p:nvPr/>
        </p:nvSpPr>
        <p:spPr>
          <a:xfrm>
            <a:off x="5224959" y="3389390"/>
            <a:ext cx="9437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 &amp; D labs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E6CA71E5-C992-4DF3-AF2C-EF0A0AAB9D47}"/>
              </a:ext>
            </a:extLst>
          </p:cNvPr>
          <p:cNvSpPr/>
          <p:nvPr/>
        </p:nvSpPr>
        <p:spPr>
          <a:xfrm>
            <a:off x="36010" y="3378402"/>
            <a:ext cx="1767587" cy="755580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F6956065-B1E6-492C-BE75-4C1B475AECB3}"/>
              </a:ext>
            </a:extLst>
          </p:cNvPr>
          <p:cNvSpPr/>
          <p:nvPr/>
        </p:nvSpPr>
        <p:spPr>
          <a:xfrm>
            <a:off x="167727" y="4465755"/>
            <a:ext cx="1709281" cy="755581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F27DFAC6-A4E6-45A5-824E-E6F90DF2AEEA}"/>
              </a:ext>
            </a:extLst>
          </p:cNvPr>
          <p:cNvSpPr/>
          <p:nvPr/>
        </p:nvSpPr>
        <p:spPr>
          <a:xfrm>
            <a:off x="665471" y="5510184"/>
            <a:ext cx="1767587" cy="673646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8" name="Picture 10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E28D6DC-BEFD-48B0-B024-219097E3F56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39" t="28853" r="42140" b="39815"/>
          <a:stretch/>
        </p:blipFill>
        <p:spPr>
          <a:xfrm>
            <a:off x="3052984" y="1540705"/>
            <a:ext cx="736832" cy="749729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24193AEA-DDB2-48A0-BF5D-D4BF2C179FE9}"/>
              </a:ext>
            </a:extLst>
          </p:cNvPr>
          <p:cNvSpPr txBox="1"/>
          <p:nvPr/>
        </p:nvSpPr>
        <p:spPr>
          <a:xfrm>
            <a:off x="2849482" y="2073854"/>
            <a:ext cx="11236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Construction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ADD5D37-DD1A-4604-8C70-5C7ADF33BB33}"/>
              </a:ext>
            </a:extLst>
          </p:cNvPr>
          <p:cNvCxnSpPr>
            <a:cxnSpLocks/>
          </p:cNvCxnSpPr>
          <p:nvPr/>
        </p:nvCxnSpPr>
        <p:spPr>
          <a:xfrm>
            <a:off x="5972648" y="1779966"/>
            <a:ext cx="1584661" cy="2032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73047570-5FDC-42D2-A64F-B3F887A2B1FE}"/>
              </a:ext>
            </a:extLst>
          </p:cNvPr>
          <p:cNvSpPr/>
          <p:nvPr/>
        </p:nvSpPr>
        <p:spPr>
          <a:xfrm>
            <a:off x="6764978" y="1281270"/>
            <a:ext cx="1692505" cy="813492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A29D7B29-354D-48D2-B89D-42436F4DFDE3}"/>
              </a:ext>
            </a:extLst>
          </p:cNvPr>
          <p:cNvCxnSpPr>
            <a:cxnSpLocks/>
          </p:cNvCxnSpPr>
          <p:nvPr/>
        </p:nvCxnSpPr>
        <p:spPr>
          <a:xfrm>
            <a:off x="4856829" y="4928863"/>
            <a:ext cx="2123190" cy="959491"/>
          </a:xfrm>
          <a:prstGeom prst="bentConnector3">
            <a:avLst>
              <a:gd name="adj1" fmla="val 20331"/>
            </a:avLst>
          </a:prstGeom>
          <a:ln w="19050">
            <a:solidFill>
              <a:srgbClr val="7FD5D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3F5EFB8C-262F-4871-86F9-50391BC2E956}"/>
              </a:ext>
            </a:extLst>
          </p:cNvPr>
          <p:cNvCxnSpPr>
            <a:cxnSpLocks/>
          </p:cNvCxnSpPr>
          <p:nvPr/>
        </p:nvCxnSpPr>
        <p:spPr>
          <a:xfrm rot="10800000">
            <a:off x="1735981" y="2601879"/>
            <a:ext cx="1638515" cy="328568"/>
          </a:xfrm>
          <a:prstGeom prst="bentConnector3">
            <a:avLst>
              <a:gd name="adj1" fmla="val 17136"/>
            </a:avLst>
          </a:prstGeom>
          <a:ln w="19050">
            <a:solidFill>
              <a:srgbClr val="7FD5D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590B729F-729D-4788-97B3-9DF0522C3B82}"/>
              </a:ext>
            </a:extLst>
          </p:cNvPr>
          <p:cNvSpPr/>
          <p:nvPr/>
        </p:nvSpPr>
        <p:spPr>
          <a:xfrm>
            <a:off x="193977" y="2273393"/>
            <a:ext cx="1767587" cy="760739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FA46D1F6-6358-4540-BFE4-B5B75DFF9C30}"/>
              </a:ext>
            </a:extLst>
          </p:cNvPr>
          <p:cNvCxnSpPr>
            <a:cxnSpLocks/>
            <a:endCxn id="89" idx="1"/>
          </p:cNvCxnSpPr>
          <p:nvPr/>
        </p:nvCxnSpPr>
        <p:spPr>
          <a:xfrm flipV="1">
            <a:off x="5693383" y="2705670"/>
            <a:ext cx="1462354" cy="396723"/>
          </a:xfrm>
          <a:prstGeom prst="bentConnector3">
            <a:avLst>
              <a:gd name="adj1" fmla="val 31936"/>
            </a:avLst>
          </a:prstGeom>
          <a:ln w="19050">
            <a:solidFill>
              <a:srgbClr val="7FD5D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E0480BC4-BA1B-4AA1-B995-960E5CFB35C6}"/>
              </a:ext>
            </a:extLst>
          </p:cNvPr>
          <p:cNvSpPr/>
          <p:nvPr/>
        </p:nvSpPr>
        <p:spPr>
          <a:xfrm>
            <a:off x="6636453" y="5518017"/>
            <a:ext cx="1821030" cy="701104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801E4E7-5B66-4B7A-9CE8-9562C308D5A2}"/>
              </a:ext>
            </a:extLst>
          </p:cNvPr>
          <p:cNvSpPr txBox="1"/>
          <p:nvPr/>
        </p:nvSpPr>
        <p:spPr>
          <a:xfrm>
            <a:off x="128687" y="2414077"/>
            <a:ext cx="1877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latin typeface="Calibri" panose="020F0502020204030204" pitchFamily="34" charset="0"/>
                <a:cs typeface="Calibri" panose="020F0502020204030204" pitchFamily="34" charset="0"/>
              </a:rPr>
              <a:t>Tier 1 institutions 100+</a:t>
            </a:r>
          </a:p>
          <a:p>
            <a:r>
              <a:rPr lang="en-IN" sz="1200" dirty="0">
                <a:latin typeface="Calibri" panose="020F0502020204030204" pitchFamily="34" charset="0"/>
                <a:cs typeface="Calibri" panose="020F0502020204030204" pitchFamily="34" charset="0"/>
              </a:rPr>
              <a:t>Tier 2 &amp; 3 institutions 300+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567D498-08DE-41A0-9745-DDAD1E65F35A}"/>
              </a:ext>
            </a:extLst>
          </p:cNvPr>
          <p:cNvSpPr txBox="1"/>
          <p:nvPr/>
        </p:nvSpPr>
        <p:spPr>
          <a:xfrm>
            <a:off x="7187684" y="2494676"/>
            <a:ext cx="1730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latin typeface="Calibri" panose="020F0502020204030204" pitchFamily="34" charset="0"/>
                <a:cs typeface="Calibri" panose="020F0502020204030204" pitchFamily="34" charset="0"/>
              </a:rPr>
              <a:t>ISRO, DRDO, BARC, ARCI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Max-Planck, Fraunhofer 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98B6764-6598-4E75-A1AA-BF8D42B0C7C8}"/>
              </a:ext>
            </a:extLst>
          </p:cNvPr>
          <p:cNvSpPr txBox="1"/>
          <p:nvPr/>
        </p:nvSpPr>
        <p:spPr>
          <a:xfrm>
            <a:off x="6840835" y="5518017"/>
            <a:ext cx="1809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Calibri" panose="020F0502020204030204" pitchFamily="34" charset="0"/>
                <a:cs typeface="Calibri" panose="020F0502020204030204" pitchFamily="34" charset="0"/>
              </a:rPr>
              <a:t>Ferrous, Non-ferrous metals, ceramics and glass manufacturers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5B58856-0DAB-484C-A726-6B4A3A4E0483}"/>
              </a:ext>
            </a:extLst>
          </p:cNvPr>
          <p:cNvSpPr txBox="1"/>
          <p:nvPr/>
        </p:nvSpPr>
        <p:spPr>
          <a:xfrm>
            <a:off x="700386" y="5568036"/>
            <a:ext cx="1809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Calibri" panose="020F0502020204030204" pitchFamily="34" charset="0"/>
                <a:cs typeface="Calibri" panose="020F0502020204030204" pitchFamily="34" charset="0"/>
              </a:rPr>
              <a:t>Automotive parts, BIW components 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7A1B3D1-B834-4F5B-B41A-8B604F164484}"/>
              </a:ext>
            </a:extLst>
          </p:cNvPr>
          <p:cNvSpPr txBox="1"/>
          <p:nvPr/>
        </p:nvSpPr>
        <p:spPr>
          <a:xfrm>
            <a:off x="658512" y="1403965"/>
            <a:ext cx="1849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Calibri" panose="020F0502020204030204" pitchFamily="34" charset="0"/>
                <a:cs typeface="Calibri" panose="020F0502020204030204" pitchFamily="34" charset="0"/>
              </a:rPr>
              <a:t>New construction materials such as cement glass fibre composites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1D69044-7201-49CE-BC5F-7E09A6AA2F8E}"/>
              </a:ext>
            </a:extLst>
          </p:cNvPr>
          <p:cNvSpPr txBox="1"/>
          <p:nvPr/>
        </p:nvSpPr>
        <p:spPr>
          <a:xfrm>
            <a:off x="6798960" y="1344439"/>
            <a:ext cx="1742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Calibri" panose="020F0502020204030204" pitchFamily="34" charset="0"/>
                <a:cs typeface="Calibri" panose="020F0502020204030204" pitchFamily="34" charset="0"/>
              </a:rPr>
              <a:t>Armours, vehicles, missiles, aircraft body and components 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84AD130-CF06-4618-9771-FBDEAF3D58F5}"/>
              </a:ext>
            </a:extLst>
          </p:cNvPr>
          <p:cNvSpPr txBox="1"/>
          <p:nvPr/>
        </p:nvSpPr>
        <p:spPr>
          <a:xfrm>
            <a:off x="7225439" y="4467681"/>
            <a:ext cx="1742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Calibri" panose="020F0502020204030204" pitchFamily="34" charset="0"/>
                <a:cs typeface="Calibri" panose="020F0502020204030204" pitchFamily="34" charset="0"/>
              </a:rPr>
              <a:t>Pressure vessels, Aeroplane and rocket fuselage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9DE2A3E-30F0-498B-A34F-A90CC83D8AFD}"/>
              </a:ext>
            </a:extLst>
          </p:cNvPr>
          <p:cNvSpPr txBox="1"/>
          <p:nvPr/>
        </p:nvSpPr>
        <p:spPr>
          <a:xfrm>
            <a:off x="139282" y="3453863"/>
            <a:ext cx="1536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Calibri" panose="020F0502020204030204" pitchFamily="34" charset="0"/>
                <a:cs typeface="Calibri" panose="020F0502020204030204" pitchFamily="34" charset="0"/>
              </a:rPr>
              <a:t>Tissue engineering, bone implants, stents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26341AC8-88D7-4E4A-96F1-8AAC450DBE4E}"/>
              </a:ext>
            </a:extLst>
          </p:cNvPr>
          <p:cNvSpPr txBox="1"/>
          <p:nvPr/>
        </p:nvSpPr>
        <p:spPr>
          <a:xfrm>
            <a:off x="254310" y="4505067"/>
            <a:ext cx="1742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Calibri" panose="020F0502020204030204" pitchFamily="34" charset="0"/>
                <a:cs typeface="Calibri" panose="020F0502020204030204" pitchFamily="34" charset="0"/>
              </a:rPr>
              <a:t>PCB testing, microelectronics, sensors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BEC7397-9AAB-4AA2-84AD-02153055122D}"/>
              </a:ext>
            </a:extLst>
          </p:cNvPr>
          <p:cNvSpPr txBox="1"/>
          <p:nvPr/>
        </p:nvSpPr>
        <p:spPr>
          <a:xfrm>
            <a:off x="7356530" y="3510528"/>
            <a:ext cx="1742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Calibri" panose="020F0502020204030204" pitchFamily="34" charset="0"/>
                <a:cs typeface="Calibri" panose="020F0502020204030204" pitchFamily="34" charset="0"/>
              </a:rPr>
              <a:t>Reactor shells, pipelines, turbines, generators</a:t>
            </a:r>
          </a:p>
        </p:txBody>
      </p:sp>
      <p:sp>
        <p:nvSpPr>
          <p:cNvPr id="127" name="Title 2">
            <a:extLst>
              <a:ext uri="{FF2B5EF4-FFF2-40B4-BE49-F238E27FC236}">
                <a16:creationId xmlns:a16="http://schemas.microsoft.com/office/drawing/2014/main" id="{1049DDC5-E465-4007-87B3-3604DF150023}"/>
              </a:ext>
            </a:extLst>
          </p:cNvPr>
          <p:cNvSpPr txBox="1">
            <a:spLocks/>
          </p:cNvSpPr>
          <p:nvPr/>
        </p:nvSpPr>
        <p:spPr>
          <a:xfrm>
            <a:off x="205672" y="451138"/>
            <a:ext cx="7886700" cy="68614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pc="75" dirty="0">
                <a:solidFill>
                  <a:srgbClr val="206899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Customer segments</a:t>
            </a:r>
          </a:p>
        </p:txBody>
      </p:sp>
    </p:spTree>
    <p:extLst>
      <p:ext uri="{BB962C8B-B14F-4D97-AF65-F5344CB8AC3E}">
        <p14:creationId xmlns:p14="http://schemas.microsoft.com/office/powerpoint/2010/main" val="1446749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796" y="4923510"/>
            <a:ext cx="1135147" cy="1126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3" name="Google Shape;363;p13"/>
          <p:cNvGrpSpPr/>
          <p:nvPr/>
        </p:nvGrpSpPr>
        <p:grpSpPr>
          <a:xfrm>
            <a:off x="288663" y="524078"/>
            <a:ext cx="8173053" cy="837610"/>
            <a:chOff x="801724" y="1931889"/>
            <a:chExt cx="7399330" cy="791759"/>
          </a:xfrm>
        </p:grpSpPr>
        <p:sp>
          <p:nvSpPr>
            <p:cNvPr id="364" name="Google Shape;364;p13"/>
            <p:cNvSpPr txBox="1"/>
            <p:nvPr/>
          </p:nvSpPr>
          <p:spPr>
            <a:xfrm>
              <a:off x="801724" y="2199976"/>
              <a:ext cx="7399330" cy="5236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3600">
                  <a:solidFill>
                    <a:srgbClr val="18AEA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Present customers utilizing MUTE</a:t>
              </a:r>
              <a:endParaRPr/>
            </a:p>
          </p:txBody>
        </p:sp>
        <p:sp>
          <p:nvSpPr>
            <p:cNvPr id="365" name="Google Shape;365;p13"/>
            <p:cNvSpPr txBox="1"/>
            <p:nvPr/>
          </p:nvSpPr>
          <p:spPr>
            <a:xfrm>
              <a:off x="801725" y="1931889"/>
              <a:ext cx="1495078" cy="2680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600">
                  <a:solidFill>
                    <a:srgbClr val="206899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InsituMicron</a:t>
              </a:r>
              <a:endParaRPr/>
            </a:p>
          </p:txBody>
        </p:sp>
      </p:grpSp>
      <p:sp>
        <p:nvSpPr>
          <p:cNvPr id="366" name="Google Shape;366;p13"/>
          <p:cNvSpPr txBox="1"/>
          <p:nvPr/>
        </p:nvSpPr>
        <p:spPr>
          <a:xfrm>
            <a:off x="2194561" y="3507947"/>
            <a:ext cx="6682153" cy="2542363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Research groups requested for utilizing equipment </a:t>
            </a:r>
            <a:r>
              <a:rPr lang="en-IN" sz="1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include: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lang="en-I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Prof. Anand Kanjarla, IIT Madras (Already utilizing)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lang="en-I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Prof. Rajesh Prasad, IIT Delhi 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lang="en-I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Prof. </a:t>
            </a:r>
            <a:r>
              <a:rPr lang="en-IN" sz="1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Hariharan K, IIT Madras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lang="en-I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Prof. </a:t>
            </a:r>
            <a:r>
              <a:rPr lang="en-IN" sz="1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Uday  Chakkingal, IIT Madras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lang="en-IN" sz="1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I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rof. </a:t>
            </a:r>
            <a:r>
              <a:rPr lang="en-IN" sz="1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Subramanya Sarma V</a:t>
            </a:r>
            <a:r>
              <a:rPr lang="en-I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IIT Madras</a:t>
            </a:r>
            <a:endParaRPr sz="18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" name="Google Shape;367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3958" y="2062502"/>
            <a:ext cx="1365503" cy="1319646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13"/>
          <p:cNvSpPr txBox="1"/>
          <p:nvPr/>
        </p:nvSpPr>
        <p:spPr>
          <a:xfrm>
            <a:off x="2194560" y="2000983"/>
            <a:ext cx="6682154" cy="1295868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Currently, Mr. Dhanasekaran, Deputy director for GSLV, VSSC has been carrying out biaxial experiments using the multiaxial universal testing equipment</a:t>
            </a:r>
            <a:endParaRPr sz="18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9" name="Google Shape;369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6796" y="3798370"/>
            <a:ext cx="1125140" cy="1125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14"/>
          <p:cNvGrpSpPr/>
          <p:nvPr/>
        </p:nvGrpSpPr>
        <p:grpSpPr>
          <a:xfrm>
            <a:off x="309446" y="483734"/>
            <a:ext cx="5082341" cy="766685"/>
            <a:chOff x="801724" y="1931889"/>
            <a:chExt cx="5082341" cy="766685"/>
          </a:xfrm>
        </p:grpSpPr>
        <p:sp>
          <p:nvSpPr>
            <p:cNvPr id="375" name="Google Shape;375;p14"/>
            <p:cNvSpPr txBox="1"/>
            <p:nvPr/>
          </p:nvSpPr>
          <p:spPr>
            <a:xfrm>
              <a:off x="801724" y="2199976"/>
              <a:ext cx="5082341" cy="498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3600">
                  <a:solidFill>
                    <a:srgbClr val="30949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Marketing strategy</a:t>
              </a:r>
              <a:endParaRPr/>
            </a:p>
          </p:txBody>
        </p:sp>
        <p:sp>
          <p:nvSpPr>
            <p:cNvPr id="376" name="Google Shape;376;p14"/>
            <p:cNvSpPr txBox="1"/>
            <p:nvPr/>
          </p:nvSpPr>
          <p:spPr>
            <a:xfrm>
              <a:off x="801725" y="1931889"/>
              <a:ext cx="1495078" cy="2680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600">
                  <a:solidFill>
                    <a:srgbClr val="206899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InsituMicron</a:t>
              </a:r>
              <a:endParaRPr/>
            </a:p>
          </p:txBody>
        </p:sp>
      </p:grpSp>
      <p:pic>
        <p:nvPicPr>
          <p:cNvPr id="377" name="Google Shape;37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421" y="1441488"/>
            <a:ext cx="8898340" cy="4745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split orient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oogle Shape;382;p15"/>
          <p:cNvGrpSpPr/>
          <p:nvPr/>
        </p:nvGrpSpPr>
        <p:grpSpPr>
          <a:xfrm>
            <a:off x="324516" y="380616"/>
            <a:ext cx="7442576" cy="765788"/>
            <a:chOff x="801725" y="1925064"/>
            <a:chExt cx="7442576" cy="765788"/>
          </a:xfrm>
        </p:grpSpPr>
        <p:sp>
          <p:nvSpPr>
            <p:cNvPr id="383" name="Google Shape;383;p15"/>
            <p:cNvSpPr txBox="1"/>
            <p:nvPr/>
          </p:nvSpPr>
          <p:spPr>
            <a:xfrm>
              <a:off x="801725" y="2192254"/>
              <a:ext cx="7442576" cy="498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3600">
                  <a:solidFill>
                    <a:srgbClr val="30949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Business strategy </a:t>
              </a:r>
              <a:endParaRPr/>
            </a:p>
          </p:txBody>
        </p:sp>
        <p:sp>
          <p:nvSpPr>
            <p:cNvPr id="384" name="Google Shape;384;p15"/>
            <p:cNvSpPr txBox="1"/>
            <p:nvPr/>
          </p:nvSpPr>
          <p:spPr>
            <a:xfrm>
              <a:off x="801725" y="1925064"/>
              <a:ext cx="1495078" cy="2680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600">
                  <a:solidFill>
                    <a:srgbClr val="206899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InsituMicron</a:t>
              </a:r>
              <a:endParaRPr/>
            </a:p>
          </p:txBody>
        </p:sp>
      </p:grpSp>
      <p:grpSp>
        <p:nvGrpSpPr>
          <p:cNvPr id="385" name="Google Shape;385;p15"/>
          <p:cNvGrpSpPr/>
          <p:nvPr/>
        </p:nvGrpSpPr>
        <p:grpSpPr>
          <a:xfrm>
            <a:off x="5490" y="1140887"/>
            <a:ext cx="5029388" cy="5242539"/>
            <a:chOff x="61746" y="1177883"/>
            <a:chExt cx="5029388" cy="5242539"/>
          </a:xfrm>
        </p:grpSpPr>
        <p:sp>
          <p:nvSpPr>
            <p:cNvPr id="386" name="Google Shape;386;p15"/>
            <p:cNvSpPr/>
            <p:nvPr/>
          </p:nvSpPr>
          <p:spPr>
            <a:xfrm rot="5400000">
              <a:off x="2091903" y="4067686"/>
              <a:ext cx="961838" cy="984075"/>
            </a:xfrm>
            <a:prstGeom prst="chevron">
              <a:avLst>
                <a:gd name="adj" fmla="val 28994"/>
              </a:avLst>
            </a:prstGeom>
            <a:gradFill>
              <a:gsLst>
                <a:gs pos="0">
                  <a:srgbClr val="18AEAA"/>
                </a:gs>
                <a:gs pos="100000">
                  <a:srgbClr val="2F5597"/>
                </a:gs>
              </a:gsLst>
              <a:lin ang="5400000" scaled="0"/>
            </a:gra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pic>
          <p:nvPicPr>
            <p:cNvPr id="387" name="Google Shape;387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8778" y="1880099"/>
              <a:ext cx="4982356" cy="245832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388" name="Google Shape;388;p15"/>
            <p:cNvSpPr txBox="1"/>
            <p:nvPr/>
          </p:nvSpPr>
          <p:spPr>
            <a:xfrm>
              <a:off x="684582" y="2629725"/>
              <a:ext cx="1317092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600" b="1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Product sales</a:t>
              </a: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9" name="Google Shape;389;p15"/>
            <p:cNvSpPr txBox="1"/>
            <p:nvPr/>
          </p:nvSpPr>
          <p:spPr>
            <a:xfrm>
              <a:off x="3429150" y="2596647"/>
              <a:ext cx="878959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600" b="1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Services</a:t>
              </a: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0" name="Google Shape;390;p15"/>
            <p:cNvSpPr txBox="1"/>
            <p:nvPr/>
          </p:nvSpPr>
          <p:spPr>
            <a:xfrm>
              <a:off x="664815" y="2902106"/>
              <a:ext cx="1343772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40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Tier 1 universities and national labs</a:t>
              </a: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1" name="Google Shape;391;p15"/>
            <p:cNvSpPr txBox="1"/>
            <p:nvPr/>
          </p:nvSpPr>
          <p:spPr>
            <a:xfrm>
              <a:off x="3234594" y="2890809"/>
              <a:ext cx="1270684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40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Tier 2&amp;3 universities and Industries</a:t>
              </a: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2" name="Google Shape;392;p15"/>
            <p:cNvSpPr/>
            <p:nvPr/>
          </p:nvSpPr>
          <p:spPr>
            <a:xfrm rot="20840250">
              <a:off x="3101345" y="2893708"/>
              <a:ext cx="1578957" cy="1165200"/>
            </a:xfrm>
            <a:prstGeom prst="rect">
              <a:avLst/>
            </a:prstGeom>
          </p:spPr>
          <p:txBody>
            <a:bodyPr>
              <a:prstTxWarp prst="textArchDown">
                <a:avLst/>
              </a:prstTxWarp>
            </a:bodyPr>
            <a:lstStyle/>
            <a:p>
              <a:pPr lvl="0" algn="l"/>
              <a:r>
                <a:rPr b="0" i="0" dirty="0">
                  <a:ln>
                    <a:noFill/>
                  </a:ln>
                  <a:solidFill>
                    <a:schemeClr val="l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Guidance from experts</a:t>
              </a:r>
            </a:p>
          </p:txBody>
        </p:sp>
        <p:sp>
          <p:nvSpPr>
            <p:cNvPr id="393" name="Google Shape;393;p15"/>
            <p:cNvSpPr/>
            <p:nvPr/>
          </p:nvSpPr>
          <p:spPr>
            <a:xfrm rot="2684846">
              <a:off x="2760780" y="2145220"/>
              <a:ext cx="1992437" cy="2269921"/>
            </a:xfrm>
            <a:prstGeom prst="rect">
              <a:avLst/>
            </a:prstGeom>
          </p:spPr>
          <p:txBody>
            <a:bodyPr>
              <a:prstTxWarp prst="textArchUp">
                <a:avLst/>
              </a:prstTxWarp>
            </a:bodyPr>
            <a:lstStyle/>
            <a:p>
              <a:pPr lvl="0" algn="l"/>
              <a:r>
                <a:rPr b="0" i="0" dirty="0">
                  <a:ln>
                    <a:noFill/>
                  </a:ln>
                  <a:solidFill>
                    <a:schemeClr val="l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Access to advanced facilities</a:t>
              </a:r>
            </a:p>
          </p:txBody>
        </p:sp>
        <p:sp>
          <p:nvSpPr>
            <p:cNvPr id="394" name="Google Shape;394;p15"/>
            <p:cNvSpPr/>
            <p:nvPr/>
          </p:nvSpPr>
          <p:spPr>
            <a:xfrm rot="3013132">
              <a:off x="200488" y="2118057"/>
              <a:ext cx="1992437" cy="2269921"/>
            </a:xfrm>
            <a:prstGeom prst="rect">
              <a:avLst/>
            </a:prstGeom>
          </p:spPr>
          <p:txBody>
            <a:bodyPr>
              <a:prstTxWarp prst="textArchUp">
                <a:avLst/>
              </a:prstTxWarp>
            </a:bodyPr>
            <a:lstStyle/>
            <a:p>
              <a:pPr lvl="0" algn="l"/>
              <a:r>
                <a:rPr b="0" i="0" dirty="0">
                  <a:ln>
                    <a:noFill/>
                  </a:ln>
                  <a:solidFill>
                    <a:schemeClr val="l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Compete internationally</a:t>
              </a:r>
            </a:p>
          </p:txBody>
        </p:sp>
        <p:sp>
          <p:nvSpPr>
            <p:cNvPr id="395" name="Google Shape;395;p15"/>
            <p:cNvSpPr/>
            <p:nvPr/>
          </p:nvSpPr>
          <p:spPr>
            <a:xfrm rot="20106052">
              <a:off x="687891" y="2874106"/>
              <a:ext cx="1469704" cy="1165200"/>
            </a:xfrm>
            <a:prstGeom prst="rect">
              <a:avLst/>
            </a:prstGeom>
          </p:spPr>
          <p:txBody>
            <a:bodyPr>
              <a:prstTxWarp prst="textArchDown">
                <a:avLst/>
              </a:prstTxWarp>
            </a:bodyPr>
            <a:lstStyle/>
            <a:p>
              <a:pPr lvl="0" algn="l"/>
              <a:r>
                <a:rPr b="0" i="0" dirty="0">
                  <a:ln>
                    <a:noFill/>
                  </a:ln>
                  <a:solidFill>
                    <a:schemeClr val="l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Solve more problems</a:t>
              </a:r>
            </a:p>
          </p:txBody>
        </p:sp>
        <p:pic>
          <p:nvPicPr>
            <p:cNvPr id="396" name="Google Shape;396;p15" descr="A picture containing text, silhouette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24123" y="2974478"/>
              <a:ext cx="709975" cy="3993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7" name="Google Shape;397;p15"/>
            <p:cNvSpPr txBox="1"/>
            <p:nvPr/>
          </p:nvSpPr>
          <p:spPr>
            <a:xfrm>
              <a:off x="1943768" y="2713659"/>
              <a:ext cx="1270684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200">
                  <a:solidFill>
                    <a:schemeClr val="lt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Collaboration</a:t>
              </a: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8" name="Google Shape;398;p15"/>
            <p:cNvSpPr txBox="1"/>
            <p:nvPr/>
          </p:nvSpPr>
          <p:spPr>
            <a:xfrm>
              <a:off x="259712" y="1177883"/>
              <a:ext cx="1971794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40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Miniature mechanical testing &amp; </a:t>
              </a:r>
              <a:r>
                <a:rPr lang="en-IN" sz="1400" i="1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in situ </a:t>
              </a:r>
              <a:r>
                <a:rPr lang="en-IN" sz="140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research community</a:t>
              </a: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399" name="Google Shape;399;p15" descr="Graphical user interface, application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 l="56123" t="22492" r="23204" b="50000"/>
            <a:stretch/>
          </p:blipFill>
          <p:spPr>
            <a:xfrm>
              <a:off x="2279935" y="4307844"/>
              <a:ext cx="712253" cy="5330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0" name="Google Shape;400;p15"/>
            <p:cNvSpPr txBox="1"/>
            <p:nvPr/>
          </p:nvSpPr>
          <p:spPr>
            <a:xfrm>
              <a:off x="2316377" y="4687053"/>
              <a:ext cx="525465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400">
                  <a:solidFill>
                    <a:schemeClr val="lt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Data</a:t>
              </a: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2144960" y="1387020"/>
              <a:ext cx="880311" cy="868525"/>
            </a:xfrm>
            <a:prstGeom prst="ellipse">
              <a:avLst/>
            </a:prstGeom>
            <a:gradFill>
              <a:gsLst>
                <a:gs pos="0">
                  <a:srgbClr val="2F5597"/>
                </a:gs>
                <a:gs pos="100000">
                  <a:srgbClr val="18AEAA"/>
                </a:gs>
              </a:gsLst>
              <a:lin ang="0" scaled="0"/>
            </a:gra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pic>
          <p:nvPicPr>
            <p:cNvPr id="402" name="Google Shape;402;p15" descr="A picture containing silhouette, vector graphics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 l="35290" t="15978" r="31761" b="25961"/>
            <a:stretch/>
          </p:blipFill>
          <p:spPr>
            <a:xfrm>
              <a:off x="2233908" y="1480124"/>
              <a:ext cx="675305" cy="6693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3" name="Google Shape;403;p15"/>
            <p:cNvSpPr txBox="1"/>
            <p:nvPr/>
          </p:nvSpPr>
          <p:spPr>
            <a:xfrm>
              <a:off x="2956576" y="1286856"/>
              <a:ext cx="197179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40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Infinite and organic growth</a:t>
              </a: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429145" y="5129993"/>
              <a:ext cx="4193806" cy="1229164"/>
            </a:xfrm>
            <a:prstGeom prst="rect">
              <a:avLst/>
            </a:prstGeom>
            <a:gradFill>
              <a:gsLst>
                <a:gs pos="0">
                  <a:srgbClr val="18AEAA"/>
                </a:gs>
                <a:gs pos="100000">
                  <a:srgbClr val="2F5597"/>
                </a:gs>
              </a:gsLst>
              <a:lin ang="10800000" scaled="0"/>
            </a:gra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pic>
          <p:nvPicPr>
            <p:cNvPr id="405" name="Google Shape;405;p15" descr="Icon&#10;&#10;Description automatically generated"/>
            <p:cNvPicPr preferRelativeResize="0"/>
            <p:nvPr/>
          </p:nvPicPr>
          <p:blipFill rotWithShape="1">
            <a:blip r:embed="rId7">
              <a:alphaModFix/>
            </a:blip>
            <a:srcRect l="33856" t="17365" r="41836" b="40787"/>
            <a:stretch/>
          </p:blipFill>
          <p:spPr>
            <a:xfrm>
              <a:off x="2234183" y="5144469"/>
              <a:ext cx="637743" cy="6175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" name="Google Shape;406;p15" descr="A football ball in the dark&#10;&#10;Description automatically generated with medium confidence"/>
            <p:cNvPicPr preferRelativeResize="0"/>
            <p:nvPr/>
          </p:nvPicPr>
          <p:blipFill rotWithShape="1">
            <a:blip r:embed="rId8">
              <a:alphaModFix/>
            </a:blip>
            <a:srcRect l="42553" t="28639" r="38951" b="27605"/>
            <a:stretch/>
          </p:blipFill>
          <p:spPr>
            <a:xfrm>
              <a:off x="971722" y="5088839"/>
              <a:ext cx="516587" cy="687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7" name="Google Shape;407;p15" descr="Icon&#10;&#10;Description automatically generated with medium confidence"/>
            <p:cNvPicPr preferRelativeResize="0"/>
            <p:nvPr/>
          </p:nvPicPr>
          <p:blipFill rotWithShape="1">
            <a:blip r:embed="rId9">
              <a:alphaModFix/>
            </a:blip>
            <a:srcRect l="41429" t="31461" r="37836" b="34052"/>
            <a:stretch/>
          </p:blipFill>
          <p:spPr>
            <a:xfrm>
              <a:off x="3547985" y="5110090"/>
              <a:ext cx="649320" cy="607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8" name="Google Shape;408;p15"/>
            <p:cNvSpPr txBox="1"/>
            <p:nvPr/>
          </p:nvSpPr>
          <p:spPr>
            <a:xfrm>
              <a:off x="621722" y="5681758"/>
              <a:ext cx="1354998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400">
                  <a:solidFill>
                    <a:schemeClr val="lt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Enhanced consultation for industry</a:t>
              </a: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9" name="Google Shape;409;p15"/>
            <p:cNvSpPr txBox="1"/>
            <p:nvPr/>
          </p:nvSpPr>
          <p:spPr>
            <a:xfrm>
              <a:off x="1899945" y="5681758"/>
              <a:ext cx="1474150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400">
                  <a:solidFill>
                    <a:schemeClr val="lt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Predictive failure analysis - ML/AI Automation</a:t>
              </a: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0" name="Google Shape;410;p15"/>
            <p:cNvSpPr txBox="1"/>
            <p:nvPr/>
          </p:nvSpPr>
          <p:spPr>
            <a:xfrm>
              <a:off x="3316666" y="5661647"/>
              <a:ext cx="12495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400">
                  <a:solidFill>
                    <a:schemeClr val="lt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Software enhancement for products</a:t>
              </a: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11" name="Google Shape;411;p15"/>
          <p:cNvGrpSpPr/>
          <p:nvPr/>
        </p:nvGrpSpPr>
        <p:grpSpPr>
          <a:xfrm>
            <a:off x="4426917" y="812802"/>
            <a:ext cx="7554123" cy="5652734"/>
            <a:chOff x="4426917" y="822256"/>
            <a:chExt cx="7554123" cy="5652734"/>
          </a:xfrm>
        </p:grpSpPr>
        <p:sp>
          <p:nvSpPr>
            <p:cNvPr id="412" name="Google Shape;412;p15"/>
            <p:cNvSpPr txBox="1"/>
            <p:nvPr/>
          </p:nvSpPr>
          <p:spPr>
            <a:xfrm>
              <a:off x="5211956" y="1255933"/>
              <a:ext cx="23787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600" b="1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Revenue segments</a:t>
              </a: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60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Sales and consultation</a:t>
              </a:r>
              <a:endParaRPr sz="140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13" name="Google Shape;413;p15"/>
            <p:cNvSpPr txBox="1"/>
            <p:nvPr/>
          </p:nvSpPr>
          <p:spPr>
            <a:xfrm>
              <a:off x="5299699" y="2083720"/>
              <a:ext cx="1466038" cy="1046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600" b="1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Brand building</a:t>
              </a: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60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National &amp; International</a:t>
              </a:r>
              <a:endParaRPr sz="160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14" name="Google Shape;414;p15"/>
            <p:cNvSpPr txBox="1"/>
            <p:nvPr/>
          </p:nvSpPr>
          <p:spPr>
            <a:xfrm>
              <a:off x="4659160" y="3078765"/>
              <a:ext cx="1902135" cy="13234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600" b="1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Angel investors</a:t>
              </a: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60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Attract them with niche technologies and innovative products</a:t>
              </a: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5" name="Google Shape;415;p15"/>
            <p:cNvSpPr txBox="1"/>
            <p:nvPr/>
          </p:nvSpPr>
          <p:spPr>
            <a:xfrm>
              <a:off x="4426917" y="4428327"/>
              <a:ext cx="2398091" cy="1077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600" b="1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Government schemes</a:t>
              </a: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60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“Make in India/आत्मनिर्भर भारत” schemes and govt. projects</a:t>
              </a: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6" name="Google Shape;416;p15"/>
            <p:cNvSpPr txBox="1"/>
            <p:nvPr/>
          </p:nvSpPr>
          <p:spPr>
            <a:xfrm>
              <a:off x="4600480" y="5452962"/>
              <a:ext cx="30661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600" b="1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Quality consciousness</a:t>
              </a:r>
              <a:r>
                <a:rPr lang="en-IN" sz="160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/>
              </a:r>
              <a:br>
                <a:rPr lang="en-IN" sz="160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</a:br>
              <a:r>
                <a:rPr lang="en-IN" sz="160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Perfection and reliable service</a:t>
              </a: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417" name="Google Shape;417;p15"/>
            <p:cNvGrpSpPr/>
            <p:nvPr/>
          </p:nvGrpSpPr>
          <p:grpSpPr>
            <a:xfrm>
              <a:off x="6362363" y="822256"/>
              <a:ext cx="5618677" cy="5652734"/>
              <a:chOff x="6362363" y="822256"/>
              <a:chExt cx="5618677" cy="5652734"/>
            </a:xfrm>
          </p:grpSpPr>
          <p:grpSp>
            <p:nvGrpSpPr>
              <p:cNvPr id="418" name="Google Shape;418;p15"/>
              <p:cNvGrpSpPr/>
              <p:nvPr/>
            </p:nvGrpSpPr>
            <p:grpSpPr>
              <a:xfrm>
                <a:off x="6362363" y="822256"/>
                <a:ext cx="5618677" cy="5652734"/>
                <a:chOff x="4001193" y="277157"/>
                <a:chExt cx="6482158" cy="6521450"/>
              </a:xfrm>
            </p:grpSpPr>
            <p:grpSp>
              <p:nvGrpSpPr>
                <p:cNvPr id="419" name="Google Shape;419;p15"/>
                <p:cNvGrpSpPr/>
                <p:nvPr/>
              </p:nvGrpSpPr>
              <p:grpSpPr>
                <a:xfrm>
                  <a:off x="4001193" y="277157"/>
                  <a:ext cx="6482158" cy="6521450"/>
                  <a:chOff x="3283084" y="180727"/>
                  <a:chExt cx="6626265" cy="6666430"/>
                </a:xfrm>
              </p:grpSpPr>
              <p:cxnSp>
                <p:nvCxnSpPr>
                  <p:cNvPr id="420" name="Google Shape;420;p15"/>
                  <p:cNvCxnSpPr>
                    <a:stCxn id="421" idx="3"/>
                  </p:cNvCxnSpPr>
                  <p:nvPr/>
                </p:nvCxnSpPr>
                <p:spPr>
                  <a:xfrm flipH="1">
                    <a:off x="5554750" y="4774235"/>
                    <a:ext cx="508800" cy="619785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18AEAA"/>
                    </a:solidFill>
                    <a:prstDash val="dot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22" name="Google Shape;422;p15"/>
                  <p:cNvCxnSpPr>
                    <a:stCxn id="423" idx="3"/>
                  </p:cNvCxnSpPr>
                  <p:nvPr/>
                </p:nvCxnSpPr>
                <p:spPr>
                  <a:xfrm flipH="1">
                    <a:off x="4725786" y="4280891"/>
                    <a:ext cx="786298" cy="317985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309492"/>
                    </a:solidFill>
                    <a:prstDash val="dot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24" name="Google Shape;424;p15"/>
                  <p:cNvCxnSpPr>
                    <a:stCxn id="425" idx="1"/>
                  </p:cNvCxnSpPr>
                  <p:nvPr/>
                </p:nvCxnSpPr>
                <p:spPr>
                  <a:xfrm flipH="1" flipV="1">
                    <a:off x="4422993" y="3534527"/>
                    <a:ext cx="741598" cy="32415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8296B0"/>
                    </a:solidFill>
                    <a:prstDash val="dot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26" name="Google Shape;426;p15"/>
                  <p:cNvCxnSpPr/>
                  <p:nvPr/>
                </p:nvCxnSpPr>
                <p:spPr>
                  <a:xfrm rot="10800000">
                    <a:off x="4712226" y="2360113"/>
                    <a:ext cx="847139" cy="463486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206B9A"/>
                    </a:solidFill>
                    <a:prstDash val="dot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27" name="Google Shape;427;p15"/>
                  <p:cNvCxnSpPr>
                    <a:stCxn id="428" idx="3"/>
                  </p:cNvCxnSpPr>
                  <p:nvPr/>
                </p:nvCxnSpPr>
                <p:spPr>
                  <a:xfrm flipH="1" flipV="1">
                    <a:off x="5489025" y="1620851"/>
                    <a:ext cx="561599" cy="739215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323F4F"/>
                    </a:solidFill>
                    <a:prstDash val="dot"/>
                    <a:miter lim="800000"/>
                    <a:headEnd type="none" w="sm" len="sm"/>
                    <a:tailEnd type="none" w="sm" len="sm"/>
                  </a:ln>
                </p:spPr>
              </p:cxnSp>
              <p:grpSp>
                <p:nvGrpSpPr>
                  <p:cNvPr id="429" name="Google Shape;429;p15"/>
                  <p:cNvGrpSpPr/>
                  <p:nvPr/>
                </p:nvGrpSpPr>
                <p:grpSpPr>
                  <a:xfrm>
                    <a:off x="3283084" y="180727"/>
                    <a:ext cx="6626265" cy="6666430"/>
                    <a:chOff x="4509744" y="360836"/>
                    <a:chExt cx="6626265" cy="6666430"/>
                  </a:xfrm>
                </p:grpSpPr>
                <p:grpSp>
                  <p:nvGrpSpPr>
                    <p:cNvPr id="430" name="Google Shape;430;p15"/>
                    <p:cNvGrpSpPr/>
                    <p:nvPr/>
                  </p:nvGrpSpPr>
                  <p:grpSpPr>
                    <a:xfrm>
                      <a:off x="6172015" y="2056674"/>
                      <a:ext cx="3301723" cy="3321736"/>
                      <a:chOff x="5777749" y="1582784"/>
                      <a:chExt cx="4033737" cy="4058188"/>
                    </a:xfrm>
                  </p:grpSpPr>
                  <p:sp>
                    <p:nvSpPr>
                      <p:cNvPr id="431" name="Google Shape;431;p15"/>
                      <p:cNvSpPr/>
                      <p:nvPr/>
                    </p:nvSpPr>
                    <p:spPr>
                      <a:xfrm rot="9519574">
                        <a:off x="6243655" y="2039374"/>
                        <a:ext cx="3101926" cy="3145009"/>
                      </a:xfrm>
                      <a:prstGeom prst="arc">
                        <a:avLst>
                          <a:gd name="adj1" fmla="val 18306576"/>
                          <a:gd name="adj2" fmla="val 5813222"/>
                        </a:avLst>
                      </a:prstGeom>
                      <a:noFill/>
                      <a:ln w="114300" cap="flat" cmpd="thickThin">
                        <a:solidFill>
                          <a:srgbClr val="AEABAB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endParaRPr>
                      </a:p>
                    </p:txBody>
                  </p:sp>
                  <p:sp>
                    <p:nvSpPr>
                      <p:cNvPr id="432" name="Google Shape;432;p15"/>
                      <p:cNvSpPr/>
                      <p:nvPr/>
                    </p:nvSpPr>
                    <p:spPr>
                      <a:xfrm>
                        <a:off x="7372340" y="1799081"/>
                        <a:ext cx="439814" cy="439814"/>
                      </a:xfrm>
                      <a:prstGeom prst="ellipse">
                        <a:avLst/>
                      </a:prstGeom>
                      <a:solidFill>
                        <a:srgbClr val="AEABAB"/>
                      </a:solidFill>
                      <a:ln w="12700" cap="flat" cmpd="sng">
                        <a:solidFill>
                          <a:schemeClr val="lt1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endParaRPr>
                      </a:p>
                    </p:txBody>
                  </p:sp>
                  <p:sp>
                    <p:nvSpPr>
                      <p:cNvPr id="433" name="Google Shape;433;p15"/>
                      <p:cNvSpPr/>
                      <p:nvPr/>
                    </p:nvSpPr>
                    <p:spPr>
                      <a:xfrm>
                        <a:off x="7418833" y="4930449"/>
                        <a:ext cx="439814" cy="439815"/>
                      </a:xfrm>
                      <a:prstGeom prst="ellipse">
                        <a:avLst/>
                      </a:prstGeom>
                      <a:solidFill>
                        <a:srgbClr val="AEABAB"/>
                      </a:solidFill>
                      <a:ln w="12700" cap="flat" cmpd="sng">
                        <a:solidFill>
                          <a:schemeClr val="lt1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endParaRPr>
                      </a:p>
                    </p:txBody>
                  </p:sp>
                </p:grpSp>
                <p:grpSp>
                  <p:nvGrpSpPr>
                    <p:cNvPr id="434" name="Google Shape;434;p15"/>
                    <p:cNvGrpSpPr/>
                    <p:nvPr/>
                  </p:nvGrpSpPr>
                  <p:grpSpPr>
                    <a:xfrm>
                      <a:off x="4509744" y="360836"/>
                      <a:ext cx="6626265" cy="6666430"/>
                      <a:chOff x="5777749" y="1582784"/>
                      <a:chExt cx="4033737" cy="4058188"/>
                    </a:xfrm>
                  </p:grpSpPr>
                  <p:sp>
                    <p:nvSpPr>
                      <p:cNvPr id="435" name="Google Shape;435;p15"/>
                      <p:cNvSpPr/>
                      <p:nvPr/>
                    </p:nvSpPr>
                    <p:spPr>
                      <a:xfrm rot="9519574">
                        <a:off x="6243655" y="2039374"/>
                        <a:ext cx="3101926" cy="3145009"/>
                      </a:xfrm>
                      <a:prstGeom prst="arc">
                        <a:avLst>
                          <a:gd name="adj1" fmla="val 18069109"/>
                          <a:gd name="adj2" fmla="val 6072558"/>
                        </a:avLst>
                      </a:prstGeom>
                      <a:noFill/>
                      <a:ln w="82550" cap="flat" cmpd="sng">
                        <a:solidFill>
                          <a:srgbClr val="AEABAB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endParaRPr>
                      </a:p>
                    </p:txBody>
                  </p:sp>
                  <p:sp>
                    <p:nvSpPr>
                      <p:cNvPr id="436" name="Google Shape;436;p15"/>
                      <p:cNvSpPr/>
                      <p:nvPr/>
                    </p:nvSpPr>
                    <p:spPr>
                      <a:xfrm>
                        <a:off x="7441486" y="1973890"/>
                        <a:ext cx="148222" cy="148222"/>
                      </a:xfrm>
                      <a:prstGeom prst="ellipse">
                        <a:avLst/>
                      </a:prstGeom>
                      <a:solidFill>
                        <a:srgbClr val="AEABAB"/>
                      </a:solidFill>
                      <a:ln w="12700" cap="flat" cmpd="sng">
                        <a:solidFill>
                          <a:schemeClr val="lt1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endParaRPr>
                      </a:p>
                    </p:txBody>
                  </p:sp>
                  <p:sp>
                    <p:nvSpPr>
                      <p:cNvPr id="437" name="Google Shape;437;p15"/>
                      <p:cNvSpPr/>
                      <p:nvPr/>
                    </p:nvSpPr>
                    <p:spPr>
                      <a:xfrm>
                        <a:off x="7474715" y="5076884"/>
                        <a:ext cx="148222" cy="148222"/>
                      </a:xfrm>
                      <a:prstGeom prst="ellipse">
                        <a:avLst/>
                      </a:prstGeom>
                      <a:solidFill>
                        <a:srgbClr val="AEABAB"/>
                      </a:solidFill>
                      <a:ln w="12700" cap="flat" cmpd="sng">
                        <a:solidFill>
                          <a:schemeClr val="lt1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endParaRPr>
                      </a:p>
                    </p:txBody>
                  </p:sp>
                </p:grpSp>
                <p:sp>
                  <p:nvSpPr>
                    <p:cNvPr id="438" name="Google Shape;438;p15"/>
                    <p:cNvSpPr/>
                    <p:nvPr/>
                  </p:nvSpPr>
                  <p:spPr>
                    <a:xfrm>
                      <a:off x="7075161" y="2332136"/>
                      <a:ext cx="360000" cy="360000"/>
                    </a:xfrm>
                    <a:prstGeom prst="ellipse">
                      <a:avLst/>
                    </a:prstGeom>
                    <a:solidFill>
                      <a:srgbClr val="323F4F"/>
                    </a:solidFill>
                    <a:ln w="12700" cap="flat" cmpd="sng">
                      <a:solidFill>
                        <a:schemeClr val="lt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l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p:txBody>
                </p:sp>
                <p:sp>
                  <p:nvSpPr>
                    <p:cNvPr id="428" name="Google Shape;428;p15"/>
                    <p:cNvSpPr txBox="1"/>
                    <p:nvPr/>
                  </p:nvSpPr>
                  <p:spPr>
                    <a:xfrm>
                      <a:off x="7115050" y="2322417"/>
                      <a:ext cx="162233" cy="43551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sp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grpSp>
                  <p:nvGrpSpPr>
                    <p:cNvPr id="439" name="Google Shape;439;p15"/>
                    <p:cNvGrpSpPr/>
                    <p:nvPr/>
                  </p:nvGrpSpPr>
                  <p:grpSpPr>
                    <a:xfrm>
                      <a:off x="6538865" y="2792357"/>
                      <a:ext cx="360000" cy="435515"/>
                      <a:chOff x="6538865" y="2792357"/>
                      <a:chExt cx="360000" cy="435515"/>
                    </a:xfrm>
                  </p:grpSpPr>
                  <p:sp>
                    <p:nvSpPr>
                      <p:cNvPr id="440" name="Google Shape;440;p15"/>
                      <p:cNvSpPr/>
                      <p:nvPr/>
                    </p:nvSpPr>
                    <p:spPr>
                      <a:xfrm>
                        <a:off x="6538865" y="2801689"/>
                        <a:ext cx="360000" cy="360000"/>
                      </a:xfrm>
                      <a:prstGeom prst="ellipse">
                        <a:avLst/>
                      </a:prstGeom>
                      <a:solidFill>
                        <a:srgbClr val="206B9A"/>
                      </a:solidFill>
                      <a:ln w="12700" cap="flat" cmpd="sng">
                        <a:solidFill>
                          <a:schemeClr val="lt1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endParaRPr>
                      </a:p>
                    </p:txBody>
                  </p:sp>
                  <p:sp>
                    <p:nvSpPr>
                      <p:cNvPr id="441" name="Google Shape;441;p15"/>
                      <p:cNvSpPr txBox="1"/>
                      <p:nvPr/>
                    </p:nvSpPr>
                    <p:spPr>
                      <a:xfrm>
                        <a:off x="6576511" y="2792357"/>
                        <a:ext cx="162233" cy="4355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t" anchorCtr="0">
                        <a:sp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IN" sz="1800" b="1">
                            <a:solidFill>
                              <a:schemeClr val="lt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  <a:sym typeface="Arial"/>
                          </a:rPr>
                          <a:t>2</a:t>
                        </a:r>
                        <a:endParaRPr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grpSp>
                  <p:nvGrpSpPr>
                    <p:cNvPr id="442" name="Google Shape;442;p15"/>
                    <p:cNvGrpSpPr/>
                    <p:nvPr/>
                  </p:nvGrpSpPr>
                  <p:grpSpPr>
                    <a:xfrm>
                      <a:off x="6344843" y="3529293"/>
                      <a:ext cx="360000" cy="435515"/>
                      <a:chOff x="6358865" y="3511856"/>
                      <a:chExt cx="360000" cy="435515"/>
                    </a:xfrm>
                  </p:grpSpPr>
                  <p:sp>
                    <p:nvSpPr>
                      <p:cNvPr id="443" name="Google Shape;443;p15"/>
                      <p:cNvSpPr/>
                      <p:nvPr/>
                    </p:nvSpPr>
                    <p:spPr>
                      <a:xfrm>
                        <a:off x="6358865" y="3514050"/>
                        <a:ext cx="360000" cy="360000"/>
                      </a:xfrm>
                      <a:prstGeom prst="ellipse">
                        <a:avLst/>
                      </a:prstGeom>
                      <a:solidFill>
                        <a:srgbClr val="8296B0"/>
                      </a:solidFill>
                      <a:ln w="12700" cap="flat" cmpd="sng">
                        <a:solidFill>
                          <a:schemeClr val="lt1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endParaRPr>
                      </a:p>
                    </p:txBody>
                  </p:sp>
                  <p:sp>
                    <p:nvSpPr>
                      <p:cNvPr id="425" name="Google Shape;425;p15"/>
                      <p:cNvSpPr txBox="1"/>
                      <p:nvPr/>
                    </p:nvSpPr>
                    <p:spPr>
                      <a:xfrm>
                        <a:off x="6405274" y="3511856"/>
                        <a:ext cx="162233" cy="4355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t" anchorCtr="0">
                        <a:sp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IN" sz="1800" b="1">
                            <a:solidFill>
                              <a:schemeClr val="lt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  <a:sym typeface="Arial"/>
                          </a:rPr>
                          <a:t>3</a:t>
                        </a:r>
                        <a:endParaRPr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grpSp>
                  <p:nvGrpSpPr>
                    <p:cNvPr id="444" name="Google Shape;444;p15"/>
                    <p:cNvGrpSpPr/>
                    <p:nvPr/>
                  </p:nvGrpSpPr>
                  <p:grpSpPr>
                    <a:xfrm>
                      <a:off x="6538865" y="4243242"/>
                      <a:ext cx="360000" cy="435515"/>
                      <a:chOff x="6538865" y="4259091"/>
                      <a:chExt cx="360000" cy="435515"/>
                    </a:xfrm>
                  </p:grpSpPr>
                  <p:sp>
                    <p:nvSpPr>
                      <p:cNvPr id="445" name="Google Shape;445;p15"/>
                      <p:cNvSpPr/>
                      <p:nvPr/>
                    </p:nvSpPr>
                    <p:spPr>
                      <a:xfrm>
                        <a:off x="6538865" y="4266229"/>
                        <a:ext cx="360000" cy="360000"/>
                      </a:xfrm>
                      <a:prstGeom prst="ellipse">
                        <a:avLst/>
                      </a:prstGeom>
                      <a:solidFill>
                        <a:srgbClr val="309492"/>
                      </a:solidFill>
                      <a:ln w="12700" cap="flat" cmpd="sng">
                        <a:solidFill>
                          <a:schemeClr val="lt1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endParaRPr>
                      </a:p>
                    </p:txBody>
                  </p:sp>
                  <p:sp>
                    <p:nvSpPr>
                      <p:cNvPr id="423" name="Google Shape;423;p15"/>
                      <p:cNvSpPr txBox="1"/>
                      <p:nvPr/>
                    </p:nvSpPr>
                    <p:spPr>
                      <a:xfrm>
                        <a:off x="6576511" y="4259091"/>
                        <a:ext cx="162233" cy="4355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t" anchorCtr="0">
                        <a:sp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IN" sz="1800" b="1">
                            <a:solidFill>
                              <a:schemeClr val="lt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  <a:sym typeface="Arial"/>
                          </a:rPr>
                          <a:t>4</a:t>
                        </a:r>
                        <a:endParaRPr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grpSp>
                  <p:nvGrpSpPr>
                    <p:cNvPr id="446" name="Google Shape;446;p15"/>
                    <p:cNvGrpSpPr/>
                    <p:nvPr/>
                  </p:nvGrpSpPr>
                  <p:grpSpPr>
                    <a:xfrm>
                      <a:off x="7075161" y="4736586"/>
                      <a:ext cx="360000" cy="435515"/>
                      <a:chOff x="7075161" y="4732972"/>
                      <a:chExt cx="360000" cy="435515"/>
                    </a:xfrm>
                  </p:grpSpPr>
                  <p:sp>
                    <p:nvSpPr>
                      <p:cNvPr id="447" name="Google Shape;447;p15"/>
                      <p:cNvSpPr/>
                      <p:nvPr/>
                    </p:nvSpPr>
                    <p:spPr>
                      <a:xfrm>
                        <a:off x="7075161" y="4745581"/>
                        <a:ext cx="360000" cy="360000"/>
                      </a:xfrm>
                      <a:prstGeom prst="ellipse">
                        <a:avLst/>
                      </a:prstGeom>
                      <a:solidFill>
                        <a:srgbClr val="18AEAA"/>
                      </a:solidFill>
                      <a:ln w="12700" cap="flat" cmpd="sng">
                        <a:solidFill>
                          <a:schemeClr val="lt1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endParaRPr>
                      </a:p>
                    </p:txBody>
                  </p:sp>
                  <p:sp>
                    <p:nvSpPr>
                      <p:cNvPr id="421" name="Google Shape;421;p15"/>
                      <p:cNvSpPr txBox="1"/>
                      <p:nvPr/>
                    </p:nvSpPr>
                    <p:spPr>
                      <a:xfrm>
                        <a:off x="7127977" y="4732972"/>
                        <a:ext cx="162233" cy="4355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t" anchorCtr="0">
                        <a:sp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IN" sz="1800" b="1">
                            <a:solidFill>
                              <a:schemeClr val="lt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  <a:sym typeface="Arial"/>
                          </a:rPr>
                          <a:t>5</a:t>
                        </a:r>
                        <a:endParaRPr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448" name="Google Shape;448;p15"/>
                    <p:cNvSpPr/>
                    <p:nvPr/>
                  </p:nvSpPr>
                  <p:spPr>
                    <a:xfrm>
                      <a:off x="5998275" y="907068"/>
                      <a:ext cx="900000" cy="900000"/>
                    </a:xfrm>
                    <a:prstGeom prst="ellipse">
                      <a:avLst/>
                    </a:prstGeom>
                    <a:solidFill>
                      <a:srgbClr val="323F4F"/>
                    </a:solidFill>
                    <a:ln w="12700" cap="flat" cmpd="sng">
                      <a:solidFill>
                        <a:schemeClr val="lt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l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p:txBody>
                </p:sp>
                <p:sp>
                  <p:nvSpPr>
                    <p:cNvPr id="449" name="Google Shape;449;p15"/>
                    <p:cNvSpPr/>
                    <p:nvPr/>
                  </p:nvSpPr>
                  <p:spPr>
                    <a:xfrm>
                      <a:off x="5036584" y="1872417"/>
                      <a:ext cx="900000" cy="900000"/>
                    </a:xfrm>
                    <a:prstGeom prst="ellipse">
                      <a:avLst/>
                    </a:prstGeom>
                    <a:solidFill>
                      <a:srgbClr val="206B9A"/>
                    </a:solidFill>
                    <a:ln w="12700" cap="flat" cmpd="sng">
                      <a:solidFill>
                        <a:schemeClr val="lt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l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p:txBody>
                </p:sp>
                <p:sp>
                  <p:nvSpPr>
                    <p:cNvPr id="450" name="Google Shape;450;p15"/>
                    <p:cNvSpPr/>
                    <p:nvPr/>
                  </p:nvSpPr>
                  <p:spPr>
                    <a:xfrm>
                      <a:off x="4735440" y="3244050"/>
                      <a:ext cx="900000" cy="900000"/>
                    </a:xfrm>
                    <a:prstGeom prst="ellipse">
                      <a:avLst/>
                    </a:prstGeom>
                    <a:solidFill>
                      <a:srgbClr val="8296B0"/>
                    </a:solidFill>
                    <a:ln w="12700" cap="flat" cmpd="sng">
                      <a:solidFill>
                        <a:schemeClr val="lt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l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p:txBody>
                </p:sp>
                <p:sp>
                  <p:nvSpPr>
                    <p:cNvPr id="451" name="Google Shape;451;p15"/>
                    <p:cNvSpPr/>
                    <p:nvPr/>
                  </p:nvSpPr>
                  <p:spPr>
                    <a:xfrm>
                      <a:off x="5052386" y="4610380"/>
                      <a:ext cx="900000" cy="900000"/>
                    </a:xfrm>
                    <a:prstGeom prst="ellipse">
                      <a:avLst/>
                    </a:prstGeom>
                    <a:solidFill>
                      <a:srgbClr val="309492"/>
                    </a:solidFill>
                    <a:ln w="12700" cap="flat" cmpd="sng">
                      <a:solidFill>
                        <a:schemeClr val="lt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l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p:txBody>
                </p:sp>
                <p:sp>
                  <p:nvSpPr>
                    <p:cNvPr id="452" name="Google Shape;452;p15"/>
                    <p:cNvSpPr/>
                    <p:nvPr/>
                  </p:nvSpPr>
                  <p:spPr>
                    <a:xfrm>
                      <a:off x="6074843" y="5559962"/>
                      <a:ext cx="900000" cy="900000"/>
                    </a:xfrm>
                    <a:prstGeom prst="ellipse">
                      <a:avLst/>
                    </a:prstGeom>
                    <a:solidFill>
                      <a:srgbClr val="18AEAA"/>
                    </a:solidFill>
                    <a:ln w="12700" cap="flat" cmpd="sng">
                      <a:solidFill>
                        <a:schemeClr val="lt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l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p:txBody>
                </p:sp>
              </p:grpSp>
              <p:sp>
                <p:nvSpPr>
                  <p:cNvPr id="453" name="Google Shape;453;p15"/>
                  <p:cNvSpPr/>
                  <p:nvPr/>
                </p:nvSpPr>
                <p:spPr>
                  <a:xfrm>
                    <a:off x="4717615" y="672959"/>
                    <a:ext cx="1008000" cy="1008000"/>
                  </a:xfrm>
                  <a:prstGeom prst="ellipse">
                    <a:avLst/>
                  </a:prstGeom>
                  <a:noFill/>
                  <a:ln w="28575" cap="flat" cmpd="sng">
                    <a:solidFill>
                      <a:srgbClr val="323F4F"/>
                    </a:solidFill>
                    <a:prstDash val="dot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Arial"/>
                    </a:endParaRPr>
                  </a:p>
                </p:txBody>
              </p:sp>
              <p:sp>
                <p:nvSpPr>
                  <p:cNvPr id="454" name="Google Shape;454;p15"/>
                  <p:cNvSpPr/>
                  <p:nvPr/>
                </p:nvSpPr>
                <p:spPr>
                  <a:xfrm>
                    <a:off x="3754351" y="1638308"/>
                    <a:ext cx="1008000" cy="1008000"/>
                  </a:xfrm>
                  <a:prstGeom prst="ellipse">
                    <a:avLst/>
                  </a:prstGeom>
                  <a:noFill/>
                  <a:ln w="28575" cap="flat" cmpd="sng">
                    <a:solidFill>
                      <a:srgbClr val="206B9A"/>
                    </a:solidFill>
                    <a:prstDash val="dot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Arial"/>
                    </a:endParaRPr>
                  </a:p>
                </p:txBody>
              </p:sp>
              <p:sp>
                <p:nvSpPr>
                  <p:cNvPr id="455" name="Google Shape;455;p15"/>
                  <p:cNvSpPr/>
                  <p:nvPr/>
                </p:nvSpPr>
                <p:spPr>
                  <a:xfrm>
                    <a:off x="3454780" y="3021733"/>
                    <a:ext cx="1008000" cy="1008000"/>
                  </a:xfrm>
                  <a:prstGeom prst="ellipse">
                    <a:avLst/>
                  </a:prstGeom>
                  <a:noFill/>
                  <a:ln w="28575" cap="flat" cmpd="sng">
                    <a:solidFill>
                      <a:srgbClr val="8296B0"/>
                    </a:solidFill>
                    <a:prstDash val="dot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Arial"/>
                    </a:endParaRPr>
                  </a:p>
                </p:txBody>
              </p:sp>
              <p:sp>
                <p:nvSpPr>
                  <p:cNvPr id="456" name="Google Shape;456;p15"/>
                  <p:cNvSpPr/>
                  <p:nvPr/>
                </p:nvSpPr>
                <p:spPr>
                  <a:xfrm>
                    <a:off x="3780948" y="4371853"/>
                    <a:ext cx="1008000" cy="1008000"/>
                  </a:xfrm>
                  <a:prstGeom prst="ellipse">
                    <a:avLst/>
                  </a:prstGeom>
                  <a:noFill/>
                  <a:ln w="28575" cap="flat" cmpd="sng">
                    <a:solidFill>
                      <a:srgbClr val="309492"/>
                    </a:solidFill>
                    <a:prstDash val="dot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Arial"/>
                    </a:endParaRPr>
                  </a:p>
                </p:txBody>
              </p:sp>
              <p:sp>
                <p:nvSpPr>
                  <p:cNvPr id="457" name="Google Shape;457;p15"/>
                  <p:cNvSpPr/>
                  <p:nvPr/>
                </p:nvSpPr>
                <p:spPr>
                  <a:xfrm>
                    <a:off x="4794183" y="5330271"/>
                    <a:ext cx="1008000" cy="1008000"/>
                  </a:xfrm>
                  <a:prstGeom prst="ellipse">
                    <a:avLst/>
                  </a:prstGeom>
                  <a:noFill/>
                  <a:ln w="28575" cap="flat" cmpd="sng">
                    <a:solidFill>
                      <a:srgbClr val="18AEAA"/>
                    </a:solidFill>
                    <a:prstDash val="dot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Arial"/>
                    </a:endParaRPr>
                  </a:p>
                </p:txBody>
              </p:sp>
            </p:grpSp>
            <p:pic>
              <p:nvPicPr>
                <p:cNvPr id="458" name="Google Shape;458;p15" descr="A picture containing text, silhouette&#10;&#10;Description automatically generated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l="41057" t="30313" r="40817" b="27531"/>
                <a:stretch/>
              </p:blipFill>
              <p:spPr>
                <a:xfrm>
                  <a:off x="4722731" y="1887030"/>
                  <a:ext cx="472461" cy="61809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59" name="Google Shape;459;p15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/>
                <a:stretch/>
              </p:blipFill>
              <p:spPr>
                <a:xfrm>
                  <a:off x="5618630" y="978888"/>
                  <a:ext cx="585413" cy="52485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60" name="Google Shape;460;p15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/>
                <a:stretch/>
              </p:blipFill>
              <p:spPr>
                <a:xfrm>
                  <a:off x="4305982" y="3235669"/>
                  <a:ext cx="704160" cy="64337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461" name="Google Shape;461;p15"/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6925840" y="4509366"/>
                <a:ext cx="509502" cy="50373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62" name="Google Shape;462;p15"/>
            <p:cNvSpPr txBox="1"/>
            <p:nvPr/>
          </p:nvSpPr>
          <p:spPr>
            <a:xfrm>
              <a:off x="8167648" y="3474262"/>
              <a:ext cx="104317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600" b="1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Strategies</a:t>
              </a: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463" name="Google Shape;463;p1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871626" y="5351094"/>
            <a:ext cx="432329" cy="53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6"/>
          <p:cNvSpPr/>
          <p:nvPr/>
        </p:nvSpPr>
        <p:spPr>
          <a:xfrm>
            <a:off x="7076466" y="1336685"/>
            <a:ext cx="1610728" cy="38896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69" name="Google Shape;469;p16"/>
          <p:cNvSpPr/>
          <p:nvPr/>
        </p:nvSpPr>
        <p:spPr>
          <a:xfrm>
            <a:off x="687023" y="1335696"/>
            <a:ext cx="1235784" cy="388962"/>
          </a:xfrm>
          <a:prstGeom prst="rect">
            <a:avLst/>
          </a:prstGeom>
          <a:solidFill>
            <a:srgbClr val="18AE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graphicFrame>
        <p:nvGraphicFramePr>
          <p:cNvPr id="470" name="Google Shape;470;p16"/>
          <p:cNvGraphicFramePr/>
          <p:nvPr>
            <p:extLst>
              <p:ext uri="{D42A27DB-BD31-4B8C-83A1-F6EECF244321}">
                <p14:modId xmlns:p14="http://schemas.microsoft.com/office/powerpoint/2010/main" val="1937746352"/>
              </p:ext>
            </p:extLst>
          </p:nvPr>
        </p:nvGraphicFramePr>
        <p:xfrm>
          <a:off x="2421765" y="3252770"/>
          <a:ext cx="4572637" cy="29178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71" name="Google Shape;471;p16"/>
          <p:cNvGraphicFramePr/>
          <p:nvPr>
            <p:extLst>
              <p:ext uri="{D42A27DB-BD31-4B8C-83A1-F6EECF244321}">
                <p14:modId xmlns:p14="http://schemas.microsoft.com/office/powerpoint/2010/main" val="3097356293"/>
              </p:ext>
            </p:extLst>
          </p:nvPr>
        </p:nvGraphicFramePr>
        <p:xfrm>
          <a:off x="2463393" y="916357"/>
          <a:ext cx="4572637" cy="29178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72" name="Google Shape;472;p16"/>
          <p:cNvSpPr/>
          <p:nvPr/>
        </p:nvSpPr>
        <p:spPr>
          <a:xfrm>
            <a:off x="3929943" y="1985642"/>
            <a:ext cx="1303996" cy="1303996"/>
          </a:xfrm>
          <a:prstGeom prst="ellipse">
            <a:avLst/>
          </a:prstGeom>
          <a:solidFill>
            <a:srgbClr val="3F3F3F"/>
          </a:solidFill>
          <a:ln w="9525" cap="flat" cmpd="sng">
            <a:solidFill>
              <a:srgbClr val="8DA9DB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Product sales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3" name="Google Shape;473;p16"/>
          <p:cNvSpPr/>
          <p:nvPr/>
        </p:nvSpPr>
        <p:spPr>
          <a:xfrm flipH="1">
            <a:off x="6935434" y="4867547"/>
            <a:ext cx="1936160" cy="127616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595959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74" name="Google Shape;474;p16"/>
          <p:cNvSpPr/>
          <p:nvPr/>
        </p:nvSpPr>
        <p:spPr>
          <a:xfrm flipH="1">
            <a:off x="7106242" y="3353395"/>
            <a:ext cx="1866351" cy="127616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595959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75" name="Google Shape;475;p16"/>
          <p:cNvSpPr/>
          <p:nvPr/>
        </p:nvSpPr>
        <p:spPr>
          <a:xfrm>
            <a:off x="182362" y="1793963"/>
            <a:ext cx="1945614" cy="127616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595959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76" name="Google Shape;476;p16"/>
          <p:cNvSpPr/>
          <p:nvPr/>
        </p:nvSpPr>
        <p:spPr>
          <a:xfrm>
            <a:off x="189678" y="3231148"/>
            <a:ext cx="1951344" cy="143307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595959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77" name="Google Shape;477;p16"/>
          <p:cNvSpPr/>
          <p:nvPr/>
        </p:nvSpPr>
        <p:spPr>
          <a:xfrm>
            <a:off x="145494" y="4817429"/>
            <a:ext cx="2014707" cy="127616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595959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78" name="Google Shape;478;p16"/>
          <p:cNvSpPr/>
          <p:nvPr/>
        </p:nvSpPr>
        <p:spPr>
          <a:xfrm flipH="1">
            <a:off x="6914178" y="1819084"/>
            <a:ext cx="2039054" cy="127616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595959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79" name="Google Shape;479;p16"/>
          <p:cNvSpPr/>
          <p:nvPr/>
        </p:nvSpPr>
        <p:spPr>
          <a:xfrm flipH="1">
            <a:off x="6935433" y="4863540"/>
            <a:ext cx="2037155" cy="144492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595959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80" name="Google Shape;480;p16"/>
          <p:cNvSpPr/>
          <p:nvPr/>
        </p:nvSpPr>
        <p:spPr>
          <a:xfrm flipH="1">
            <a:off x="6950458" y="3349388"/>
            <a:ext cx="2022133" cy="127616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595959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grpSp>
        <p:nvGrpSpPr>
          <p:cNvPr id="481" name="Google Shape;481;p16"/>
          <p:cNvGrpSpPr/>
          <p:nvPr/>
        </p:nvGrpSpPr>
        <p:grpSpPr>
          <a:xfrm>
            <a:off x="5756205" y="4817770"/>
            <a:ext cx="1279213" cy="1300566"/>
            <a:chOff x="5521843" y="4519369"/>
            <a:chExt cx="1279213" cy="1300566"/>
          </a:xfrm>
        </p:grpSpPr>
        <p:sp>
          <p:nvSpPr>
            <p:cNvPr id="482" name="Google Shape;482;p16"/>
            <p:cNvSpPr/>
            <p:nvPr/>
          </p:nvSpPr>
          <p:spPr>
            <a:xfrm>
              <a:off x="5521843" y="4519369"/>
              <a:ext cx="1279213" cy="1300566"/>
            </a:xfrm>
            <a:prstGeom prst="donut">
              <a:avLst>
                <a:gd name="adj" fmla="val 14332"/>
              </a:avLst>
            </a:prstGeom>
            <a:solidFill>
              <a:srgbClr val="2F5597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10800000" algn="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pic>
          <p:nvPicPr>
            <p:cNvPr id="483" name="Google Shape;483;p1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718281" y="4897732"/>
              <a:ext cx="886335" cy="4981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4" name="Google Shape;484;p16"/>
          <p:cNvGrpSpPr/>
          <p:nvPr/>
        </p:nvGrpSpPr>
        <p:grpSpPr>
          <a:xfrm>
            <a:off x="5538214" y="1540694"/>
            <a:ext cx="1776195" cy="1776195"/>
            <a:chOff x="7562317" y="1814270"/>
            <a:chExt cx="1215878" cy="1215878"/>
          </a:xfrm>
        </p:grpSpPr>
        <p:sp>
          <p:nvSpPr>
            <p:cNvPr id="485" name="Google Shape;485;p16"/>
            <p:cNvSpPr/>
            <p:nvPr/>
          </p:nvSpPr>
          <p:spPr>
            <a:xfrm rot="3731934">
              <a:off x="7720256" y="1972209"/>
              <a:ext cx="900000" cy="900000"/>
            </a:xfrm>
            <a:prstGeom prst="donut">
              <a:avLst>
                <a:gd name="adj" fmla="val 14332"/>
              </a:avLst>
            </a:prstGeom>
            <a:solidFill>
              <a:srgbClr val="9CC2E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13500000" algn="b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pic>
          <p:nvPicPr>
            <p:cNvPr id="486" name="Google Shape;486;p1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12414" y="2192265"/>
              <a:ext cx="504917" cy="4720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7" name="Google Shape;487;p16"/>
          <p:cNvGrpSpPr/>
          <p:nvPr/>
        </p:nvGrpSpPr>
        <p:grpSpPr>
          <a:xfrm>
            <a:off x="1735193" y="4536031"/>
            <a:ext cx="1757335" cy="1772968"/>
            <a:chOff x="1668841" y="4398304"/>
            <a:chExt cx="1757335" cy="1772968"/>
          </a:xfrm>
        </p:grpSpPr>
        <p:sp>
          <p:nvSpPr>
            <p:cNvPr id="488" name="Google Shape;488;p16"/>
            <p:cNvSpPr/>
            <p:nvPr/>
          </p:nvSpPr>
          <p:spPr>
            <a:xfrm rot="-3731934" flipH="1">
              <a:off x="1884875" y="4640846"/>
              <a:ext cx="1325267" cy="1287884"/>
            </a:xfrm>
            <a:prstGeom prst="donut">
              <a:avLst>
                <a:gd name="adj" fmla="val 14332"/>
              </a:avLst>
            </a:prstGeom>
            <a:solidFill>
              <a:srgbClr val="22686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10800000" algn="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pic>
          <p:nvPicPr>
            <p:cNvPr id="489" name="Google Shape;489;p1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163799" y="4916364"/>
              <a:ext cx="751437" cy="7368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0" name="Google Shape;490;p16"/>
          <p:cNvSpPr txBox="1"/>
          <p:nvPr/>
        </p:nvSpPr>
        <p:spPr>
          <a:xfrm>
            <a:off x="7020836" y="4887467"/>
            <a:ext cx="186635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Variable wages </a:t>
            </a:r>
            <a:endParaRPr sz="1400" b="1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91" name="Google Shape;491;p16"/>
          <p:cNvSpPr txBox="1"/>
          <p:nvPr/>
        </p:nvSpPr>
        <p:spPr>
          <a:xfrm>
            <a:off x="6928600" y="1831754"/>
            <a:ext cx="201021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Operational  </a:t>
            </a:r>
            <a:endParaRPr sz="1400" b="1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92" name="Google Shape;492;p16"/>
          <p:cNvSpPr txBox="1"/>
          <p:nvPr/>
        </p:nvSpPr>
        <p:spPr>
          <a:xfrm>
            <a:off x="198320" y="4835744"/>
            <a:ext cx="201021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Marketing</a:t>
            </a:r>
            <a:endParaRPr sz="1400" b="1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93" name="Google Shape;493;p16"/>
          <p:cNvSpPr txBox="1"/>
          <p:nvPr/>
        </p:nvSpPr>
        <p:spPr>
          <a:xfrm>
            <a:off x="-117512" y="3236741"/>
            <a:ext cx="252146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 &amp; D  </a:t>
            </a:r>
            <a:endParaRPr sz="1400" b="1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grpSp>
        <p:nvGrpSpPr>
          <p:cNvPr id="494" name="Google Shape;494;p16"/>
          <p:cNvGrpSpPr/>
          <p:nvPr/>
        </p:nvGrpSpPr>
        <p:grpSpPr>
          <a:xfrm>
            <a:off x="1737666" y="1464353"/>
            <a:ext cx="1821907" cy="1821907"/>
            <a:chOff x="1421107" y="1361592"/>
            <a:chExt cx="1821907" cy="1821907"/>
          </a:xfrm>
        </p:grpSpPr>
        <p:sp>
          <p:nvSpPr>
            <p:cNvPr id="495" name="Google Shape;495;p16"/>
            <p:cNvSpPr/>
            <p:nvPr/>
          </p:nvSpPr>
          <p:spPr>
            <a:xfrm rot="7068066" flipH="1">
              <a:off x="1657767" y="1598252"/>
              <a:ext cx="1348586" cy="1348586"/>
            </a:xfrm>
            <a:prstGeom prst="donut">
              <a:avLst>
                <a:gd name="adj" fmla="val 14332"/>
              </a:avLst>
            </a:prstGeom>
            <a:solidFill>
              <a:srgbClr val="1FDFD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10800000" algn="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pic>
          <p:nvPicPr>
            <p:cNvPr id="496" name="Google Shape;496;p1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965245" y="1997492"/>
              <a:ext cx="663050" cy="5097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7" name="Google Shape;497;p16"/>
          <p:cNvSpPr txBox="1"/>
          <p:nvPr/>
        </p:nvSpPr>
        <p:spPr>
          <a:xfrm>
            <a:off x="120027" y="1831754"/>
            <a:ext cx="217709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Infrastructure  </a:t>
            </a:r>
            <a:endParaRPr sz="1400" b="1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grpSp>
        <p:nvGrpSpPr>
          <p:cNvPr id="498" name="Google Shape;498;p16"/>
          <p:cNvGrpSpPr/>
          <p:nvPr/>
        </p:nvGrpSpPr>
        <p:grpSpPr>
          <a:xfrm>
            <a:off x="1939434" y="3236741"/>
            <a:ext cx="1388874" cy="1369535"/>
            <a:chOff x="1466481" y="3076526"/>
            <a:chExt cx="1388874" cy="1369535"/>
          </a:xfrm>
        </p:grpSpPr>
        <p:sp>
          <p:nvSpPr>
            <p:cNvPr id="499" name="Google Shape;499;p16"/>
            <p:cNvSpPr/>
            <p:nvPr/>
          </p:nvSpPr>
          <p:spPr>
            <a:xfrm>
              <a:off x="1466481" y="3076526"/>
              <a:ext cx="1388874" cy="1369535"/>
            </a:xfrm>
            <a:prstGeom prst="donut">
              <a:avLst>
                <a:gd name="adj" fmla="val 14332"/>
              </a:avLst>
            </a:prstGeom>
            <a:solidFill>
              <a:srgbClr val="18AEA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10800000" algn="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pic>
          <p:nvPicPr>
            <p:cNvPr id="500" name="Google Shape;500;p1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847989" y="3404643"/>
              <a:ext cx="597593" cy="7050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1" name="Google Shape;501;p16"/>
          <p:cNvGrpSpPr/>
          <p:nvPr/>
        </p:nvGrpSpPr>
        <p:grpSpPr>
          <a:xfrm>
            <a:off x="5744926" y="3295539"/>
            <a:ext cx="1347043" cy="1347043"/>
            <a:chOff x="7073790" y="3358622"/>
            <a:chExt cx="900000" cy="900000"/>
          </a:xfrm>
        </p:grpSpPr>
        <p:sp>
          <p:nvSpPr>
            <p:cNvPr id="502" name="Google Shape;502;p16"/>
            <p:cNvSpPr/>
            <p:nvPr/>
          </p:nvSpPr>
          <p:spPr>
            <a:xfrm rot="10800000">
              <a:off x="7073790" y="3358622"/>
              <a:ext cx="900000" cy="900000"/>
            </a:xfrm>
            <a:prstGeom prst="donut">
              <a:avLst>
                <a:gd name="adj" fmla="val 14332"/>
              </a:avLst>
            </a:prstGeom>
            <a:solidFill>
              <a:srgbClr val="3775D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10800000" algn="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pic>
          <p:nvPicPr>
            <p:cNvPr id="503" name="Google Shape;503;p16"/>
            <p:cNvPicPr preferRelativeResize="0"/>
            <p:nvPr/>
          </p:nvPicPr>
          <p:blipFill rotWithShape="1">
            <a:blip r:embed="rId10">
              <a:alphaModFix/>
            </a:blip>
            <a:srcRect b="7795"/>
            <a:stretch/>
          </p:blipFill>
          <p:spPr>
            <a:xfrm>
              <a:off x="7278096" y="3598304"/>
              <a:ext cx="473421" cy="4378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4" name="Google Shape;504;p16"/>
          <p:cNvSpPr txBox="1"/>
          <p:nvPr/>
        </p:nvSpPr>
        <p:spPr>
          <a:xfrm>
            <a:off x="6853309" y="3383984"/>
            <a:ext cx="221642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Manufacturing</a:t>
            </a:r>
            <a:endParaRPr sz="1400" b="1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505" name="Google Shape;505;p16"/>
          <p:cNvSpPr txBox="1"/>
          <p:nvPr/>
        </p:nvSpPr>
        <p:spPr>
          <a:xfrm>
            <a:off x="687023" y="1342637"/>
            <a:ext cx="11984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Fixed costs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6" name="Google Shape;506;p16"/>
          <p:cNvSpPr txBox="1"/>
          <p:nvPr/>
        </p:nvSpPr>
        <p:spPr>
          <a:xfrm>
            <a:off x="7131344" y="1328413"/>
            <a:ext cx="147219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Variable costs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7" name="Google Shape;507;p16"/>
          <p:cNvSpPr txBox="1"/>
          <p:nvPr/>
        </p:nvSpPr>
        <p:spPr>
          <a:xfrm>
            <a:off x="169827" y="5108442"/>
            <a:ext cx="1929656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8113" marR="0" lvl="0" indent="-13811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Sales team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8113" marR="0" lvl="0" indent="-13811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Conducting workshops and conferences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8" name="Google Shape;508;p16"/>
          <p:cNvSpPr txBox="1"/>
          <p:nvPr/>
        </p:nvSpPr>
        <p:spPr>
          <a:xfrm>
            <a:off x="198320" y="2074012"/>
            <a:ext cx="1961882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17475" marR="0" lvl="0" indent="-1174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Rent and utilities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7475" marR="0" lvl="0" indent="-1174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Instruments  used for consultation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7475" marR="0" lvl="0" indent="-1174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Maintenance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1968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509" name="Google Shape;509;p16"/>
          <p:cNvSpPr txBox="1"/>
          <p:nvPr/>
        </p:nvSpPr>
        <p:spPr>
          <a:xfrm>
            <a:off x="169827" y="3473031"/>
            <a:ext cx="1863346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8113" marR="0" lvl="0" indent="-13811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R&amp;D employee salary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8113" marR="0" lvl="0" indent="-13811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Research equipment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8113" marR="0" lvl="0" indent="-13811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Service booking channels</a:t>
            </a:r>
            <a:endParaRPr sz="140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510" name="Google Shape;510;p16"/>
          <p:cNvSpPr txBox="1"/>
          <p:nvPr/>
        </p:nvSpPr>
        <p:spPr>
          <a:xfrm>
            <a:off x="7130655" y="2133702"/>
            <a:ext cx="174753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17475" marR="0" lvl="0" indent="-1174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Transportation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7475" marR="0" lvl="0" indent="-1174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Packaging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7475" marR="0" lvl="0" indent="-1174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Other logistics</a:t>
            </a:r>
            <a:endParaRPr sz="140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511" name="Google Shape;511;p16"/>
          <p:cNvSpPr txBox="1"/>
          <p:nvPr/>
        </p:nvSpPr>
        <p:spPr>
          <a:xfrm>
            <a:off x="7147870" y="3676587"/>
            <a:ext cx="174753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17475" marR="0" lvl="0" indent="-1174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Raw material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7475" marR="0" lvl="0" indent="-1174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Fabrication charges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7475" marR="0" lvl="0" indent="-1174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Quality control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2" name="Google Shape;512;p16"/>
          <p:cNvSpPr txBox="1"/>
          <p:nvPr/>
        </p:nvSpPr>
        <p:spPr>
          <a:xfrm>
            <a:off x="7081445" y="5147841"/>
            <a:ext cx="174753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17475" marR="0" lvl="0" indent="-285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85750" marR="0" lvl="0" indent="-1968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513" name="Google Shape;513;p16"/>
          <p:cNvSpPr txBox="1"/>
          <p:nvPr/>
        </p:nvSpPr>
        <p:spPr>
          <a:xfrm>
            <a:off x="7068373" y="5138916"/>
            <a:ext cx="1930133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17475" marR="0" lvl="0" indent="-1174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Experts consultancy charges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7475" marR="0" lvl="0" indent="-1174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Salary for service engineers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7475" marR="0" lvl="0" indent="-1174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After sales service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4" name="Google Shape;514;p16"/>
          <p:cNvSpPr/>
          <p:nvPr/>
        </p:nvSpPr>
        <p:spPr>
          <a:xfrm>
            <a:off x="3888881" y="4314754"/>
            <a:ext cx="1290416" cy="1316833"/>
          </a:xfrm>
          <a:prstGeom prst="ellipse">
            <a:avLst/>
          </a:prstGeom>
          <a:solidFill>
            <a:srgbClr val="3F3F3F"/>
          </a:solidFill>
          <a:ln w="9525" cap="flat" cmpd="sng">
            <a:solidFill>
              <a:srgbClr val="8DA9DB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Services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15" name="Google Shape;515;p16"/>
          <p:cNvGrpSpPr/>
          <p:nvPr/>
        </p:nvGrpSpPr>
        <p:grpSpPr>
          <a:xfrm>
            <a:off x="344233" y="462619"/>
            <a:ext cx="7460148" cy="787259"/>
            <a:chOff x="801725" y="1863372"/>
            <a:chExt cx="7460148" cy="787259"/>
          </a:xfrm>
        </p:grpSpPr>
        <p:sp>
          <p:nvSpPr>
            <p:cNvPr id="516" name="Google Shape;516;p16"/>
            <p:cNvSpPr txBox="1"/>
            <p:nvPr/>
          </p:nvSpPr>
          <p:spPr>
            <a:xfrm>
              <a:off x="819297" y="2152033"/>
              <a:ext cx="7442576" cy="498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3600">
                  <a:solidFill>
                    <a:srgbClr val="30949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Cost structure</a:t>
              </a:r>
              <a:endParaRPr/>
            </a:p>
          </p:txBody>
        </p:sp>
        <p:sp>
          <p:nvSpPr>
            <p:cNvPr id="517" name="Google Shape;517;p16"/>
            <p:cNvSpPr txBox="1"/>
            <p:nvPr/>
          </p:nvSpPr>
          <p:spPr>
            <a:xfrm>
              <a:off x="801725" y="1863372"/>
              <a:ext cx="1495078" cy="2680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600">
                  <a:solidFill>
                    <a:srgbClr val="206899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InsituMicron</a:t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" name="Google Shape;522;p17"/>
          <p:cNvGrpSpPr/>
          <p:nvPr/>
        </p:nvGrpSpPr>
        <p:grpSpPr>
          <a:xfrm>
            <a:off x="361804" y="462619"/>
            <a:ext cx="7460148" cy="787259"/>
            <a:chOff x="801725" y="1863372"/>
            <a:chExt cx="7460148" cy="787259"/>
          </a:xfrm>
        </p:grpSpPr>
        <p:sp>
          <p:nvSpPr>
            <p:cNvPr id="523" name="Google Shape;523;p17"/>
            <p:cNvSpPr txBox="1"/>
            <p:nvPr/>
          </p:nvSpPr>
          <p:spPr>
            <a:xfrm>
              <a:off x="819297" y="2152033"/>
              <a:ext cx="7442576" cy="498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3600">
                  <a:solidFill>
                    <a:srgbClr val="30949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Revenue forecast</a:t>
              </a:r>
              <a:endParaRPr/>
            </a:p>
          </p:txBody>
        </p:sp>
        <p:sp>
          <p:nvSpPr>
            <p:cNvPr id="524" name="Google Shape;524;p17"/>
            <p:cNvSpPr txBox="1"/>
            <p:nvPr/>
          </p:nvSpPr>
          <p:spPr>
            <a:xfrm>
              <a:off x="801725" y="1863372"/>
              <a:ext cx="1495078" cy="2680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600">
                  <a:solidFill>
                    <a:srgbClr val="206899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InsituMicron</a:t>
              </a:r>
              <a:endParaRPr/>
            </a:p>
          </p:txBody>
        </p:sp>
      </p:grpSp>
      <p:graphicFrame>
        <p:nvGraphicFramePr>
          <p:cNvPr id="525" name="Google Shape;525;p17"/>
          <p:cNvGraphicFramePr/>
          <p:nvPr>
            <p:extLst>
              <p:ext uri="{D42A27DB-BD31-4B8C-83A1-F6EECF244321}">
                <p14:modId xmlns:p14="http://schemas.microsoft.com/office/powerpoint/2010/main" val="4107825720"/>
              </p:ext>
            </p:extLst>
          </p:nvPr>
        </p:nvGraphicFramePr>
        <p:xfrm>
          <a:off x="404795" y="1213612"/>
          <a:ext cx="4002699" cy="2683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26" name="Google Shape;526;p17"/>
          <p:cNvGraphicFramePr/>
          <p:nvPr>
            <p:extLst>
              <p:ext uri="{D42A27DB-BD31-4B8C-83A1-F6EECF244321}">
                <p14:modId xmlns:p14="http://schemas.microsoft.com/office/powerpoint/2010/main" val="2397478866"/>
              </p:ext>
            </p:extLst>
          </p:nvPr>
        </p:nvGraphicFramePr>
        <p:xfrm>
          <a:off x="4733824" y="1369341"/>
          <a:ext cx="4005381" cy="24221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27" name="Google Shape;527;p17"/>
          <p:cNvGraphicFramePr/>
          <p:nvPr>
            <p:extLst>
              <p:ext uri="{D42A27DB-BD31-4B8C-83A1-F6EECF244321}">
                <p14:modId xmlns:p14="http://schemas.microsoft.com/office/powerpoint/2010/main" val="1182958393"/>
              </p:ext>
            </p:extLst>
          </p:nvPr>
        </p:nvGraphicFramePr>
        <p:xfrm>
          <a:off x="569300" y="3791509"/>
          <a:ext cx="4002700" cy="25346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28" name="Google Shape;528;p17"/>
          <p:cNvSpPr txBox="1"/>
          <p:nvPr/>
        </p:nvSpPr>
        <p:spPr>
          <a:xfrm>
            <a:off x="569300" y="1391460"/>
            <a:ext cx="17332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Instrument sales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9" name="Google Shape;529;p17"/>
          <p:cNvSpPr txBox="1"/>
          <p:nvPr/>
        </p:nvSpPr>
        <p:spPr>
          <a:xfrm>
            <a:off x="4963906" y="1391460"/>
            <a:ext cx="21251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Consultancy services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30" name="Google Shape;530;p17"/>
          <p:cNvGraphicFramePr/>
          <p:nvPr>
            <p:extLst>
              <p:ext uri="{D42A27DB-BD31-4B8C-83A1-F6EECF244321}">
                <p14:modId xmlns:p14="http://schemas.microsoft.com/office/powerpoint/2010/main" val="4092276819"/>
              </p:ext>
            </p:extLst>
          </p:nvPr>
        </p:nvGraphicFramePr>
        <p:xfrm>
          <a:off x="4895648" y="3672348"/>
          <a:ext cx="4005381" cy="25346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531" name="Google Shape;531;p17"/>
          <p:cNvSpPr/>
          <p:nvPr/>
        </p:nvSpPr>
        <p:spPr>
          <a:xfrm rot="9370236" flipH="1">
            <a:off x="338298" y="421338"/>
            <a:ext cx="4313717" cy="194024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2067" y="28658"/>
                </a:moveTo>
                <a:lnTo>
                  <a:pt x="22067" y="28658"/>
                </a:lnTo>
                <a:cubicBezTo>
                  <a:pt x="34914" y="17631"/>
                  <a:pt x="53607" y="12964"/>
                  <a:pt x="71515" y="16311"/>
                </a:cubicBezTo>
                <a:lnTo>
                  <a:pt x="76259" y="6546"/>
                </a:lnTo>
                <a:lnTo>
                  <a:pt x="79090" y="20706"/>
                </a:lnTo>
                <a:lnTo>
                  <a:pt x="64537" y="30674"/>
                </a:lnTo>
                <a:lnTo>
                  <a:pt x="69270" y="20932"/>
                </a:lnTo>
                <a:cubicBezTo>
                  <a:pt x="53292" y="18621"/>
                  <a:pt x="36860" y="22407"/>
                  <a:pt x="25050" y="31123"/>
                </a:cubicBezTo>
                <a:close/>
              </a:path>
            </a:pathLst>
          </a:custGeom>
          <a:gradFill>
            <a:gsLst>
              <a:gs pos="0">
                <a:srgbClr val="206B9A"/>
              </a:gs>
              <a:gs pos="55000">
                <a:srgbClr val="18AEAA"/>
              </a:gs>
              <a:gs pos="100000">
                <a:srgbClr val="18AEAA"/>
              </a:gs>
            </a:gsLst>
            <a:lin ang="108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32" name="Google Shape;532;p17"/>
          <p:cNvSpPr/>
          <p:nvPr/>
        </p:nvSpPr>
        <p:spPr>
          <a:xfrm rot="9634626" flipH="1">
            <a:off x="413791" y="2835644"/>
            <a:ext cx="4313717" cy="194024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2067" y="28658"/>
                </a:moveTo>
                <a:lnTo>
                  <a:pt x="22067" y="28658"/>
                </a:lnTo>
                <a:cubicBezTo>
                  <a:pt x="34914" y="17631"/>
                  <a:pt x="53607" y="12964"/>
                  <a:pt x="71515" y="16311"/>
                </a:cubicBezTo>
                <a:lnTo>
                  <a:pt x="76259" y="6546"/>
                </a:lnTo>
                <a:lnTo>
                  <a:pt x="79090" y="20706"/>
                </a:lnTo>
                <a:lnTo>
                  <a:pt x="64537" y="30674"/>
                </a:lnTo>
                <a:lnTo>
                  <a:pt x="69270" y="20932"/>
                </a:lnTo>
                <a:cubicBezTo>
                  <a:pt x="53292" y="18621"/>
                  <a:pt x="36860" y="22407"/>
                  <a:pt x="25050" y="31123"/>
                </a:cubicBezTo>
                <a:close/>
              </a:path>
            </a:pathLst>
          </a:custGeom>
          <a:gradFill>
            <a:gsLst>
              <a:gs pos="0">
                <a:srgbClr val="206B9A"/>
              </a:gs>
              <a:gs pos="32000">
                <a:srgbClr val="206B9A"/>
              </a:gs>
              <a:gs pos="100000">
                <a:srgbClr val="309492"/>
              </a:gs>
            </a:gsLst>
            <a:lin ang="10800000" scaled="0"/>
          </a:gradFill>
          <a:ln w="12700" cap="flat" cmpd="sng">
            <a:solidFill>
              <a:srgbClr val="309492">
                <a:alpha val="95686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33" name="Google Shape;533;p17"/>
          <p:cNvSpPr/>
          <p:nvPr/>
        </p:nvSpPr>
        <p:spPr>
          <a:xfrm rot="9634626" flipH="1">
            <a:off x="4816500" y="3227095"/>
            <a:ext cx="4313717" cy="194024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2067" y="28658"/>
                </a:moveTo>
                <a:lnTo>
                  <a:pt x="22067" y="28658"/>
                </a:lnTo>
                <a:cubicBezTo>
                  <a:pt x="34914" y="17631"/>
                  <a:pt x="53607" y="12964"/>
                  <a:pt x="71515" y="16311"/>
                </a:cubicBezTo>
                <a:lnTo>
                  <a:pt x="76259" y="6546"/>
                </a:lnTo>
                <a:lnTo>
                  <a:pt x="79090" y="20706"/>
                </a:lnTo>
                <a:lnTo>
                  <a:pt x="64537" y="30674"/>
                </a:lnTo>
                <a:lnTo>
                  <a:pt x="69270" y="20932"/>
                </a:lnTo>
                <a:cubicBezTo>
                  <a:pt x="53292" y="18621"/>
                  <a:pt x="36860" y="22407"/>
                  <a:pt x="25050" y="31123"/>
                </a:cubicBezTo>
                <a:close/>
              </a:path>
            </a:pathLst>
          </a:custGeom>
          <a:gradFill>
            <a:gsLst>
              <a:gs pos="0">
                <a:srgbClr val="206B9A"/>
              </a:gs>
              <a:gs pos="32000">
                <a:srgbClr val="206B9A"/>
              </a:gs>
              <a:gs pos="100000">
                <a:srgbClr val="309492"/>
              </a:gs>
            </a:gsLst>
            <a:lin ang="10800000" scaled="0"/>
          </a:gradFill>
          <a:ln w="12700" cap="flat" cmpd="sng">
            <a:solidFill>
              <a:srgbClr val="206B9A">
                <a:alpha val="95686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34" name="Google Shape;534;p17"/>
          <p:cNvSpPr/>
          <p:nvPr/>
        </p:nvSpPr>
        <p:spPr>
          <a:xfrm rot="9839259" flipH="1">
            <a:off x="4646361" y="841528"/>
            <a:ext cx="4313717" cy="194024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2067" y="28658"/>
                </a:moveTo>
                <a:lnTo>
                  <a:pt x="22067" y="28658"/>
                </a:lnTo>
                <a:cubicBezTo>
                  <a:pt x="34914" y="17631"/>
                  <a:pt x="53607" y="12964"/>
                  <a:pt x="71515" y="16311"/>
                </a:cubicBezTo>
                <a:lnTo>
                  <a:pt x="76259" y="6546"/>
                </a:lnTo>
                <a:lnTo>
                  <a:pt x="79090" y="20706"/>
                </a:lnTo>
                <a:lnTo>
                  <a:pt x="64537" y="30674"/>
                </a:lnTo>
                <a:lnTo>
                  <a:pt x="69270" y="20932"/>
                </a:lnTo>
                <a:cubicBezTo>
                  <a:pt x="53292" y="18621"/>
                  <a:pt x="36860" y="22407"/>
                  <a:pt x="25050" y="31123"/>
                </a:cubicBezTo>
                <a:close/>
              </a:path>
            </a:pathLst>
          </a:custGeom>
          <a:gradFill>
            <a:gsLst>
              <a:gs pos="0">
                <a:srgbClr val="206B9A"/>
              </a:gs>
              <a:gs pos="55000">
                <a:srgbClr val="18AEAA"/>
              </a:gs>
              <a:gs pos="100000">
                <a:srgbClr val="18AEAA"/>
              </a:gs>
            </a:gsLst>
            <a:lin ang="108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8"/>
          <p:cNvSpPr/>
          <p:nvPr/>
        </p:nvSpPr>
        <p:spPr>
          <a:xfrm>
            <a:off x="4321107" y="4444390"/>
            <a:ext cx="2358770" cy="1843200"/>
          </a:xfrm>
          <a:prstGeom prst="rect">
            <a:avLst/>
          </a:prstGeom>
          <a:solidFill>
            <a:srgbClr val="323F4F"/>
          </a:solidFill>
          <a:ln w="28575" cap="flat" cmpd="sng">
            <a:solidFill>
              <a:srgbClr val="2F5597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540" name="Google Shape;540;p18"/>
          <p:cNvSpPr txBox="1"/>
          <p:nvPr/>
        </p:nvSpPr>
        <p:spPr>
          <a:xfrm>
            <a:off x="205672" y="451138"/>
            <a:ext cx="7886700" cy="686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 sz="3200">
              <a:solidFill>
                <a:srgbClr val="2068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18"/>
          <p:cNvSpPr/>
          <p:nvPr/>
        </p:nvSpPr>
        <p:spPr>
          <a:xfrm>
            <a:off x="2413921" y="1425391"/>
            <a:ext cx="2358000" cy="1843214"/>
          </a:xfrm>
          <a:prstGeom prst="rect">
            <a:avLst/>
          </a:prstGeom>
          <a:solidFill>
            <a:srgbClr val="323F4F"/>
          </a:solidFill>
          <a:ln w="28575" cap="flat" cmpd="sng">
            <a:solidFill>
              <a:srgbClr val="18AEA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542" name="Google Shape;542;p18"/>
          <p:cNvSpPr/>
          <p:nvPr/>
        </p:nvSpPr>
        <p:spPr>
          <a:xfrm>
            <a:off x="469364" y="4456680"/>
            <a:ext cx="2358770" cy="1843200"/>
          </a:xfrm>
          <a:prstGeom prst="rect">
            <a:avLst/>
          </a:prstGeom>
          <a:solidFill>
            <a:srgbClr val="323F4F"/>
          </a:solidFill>
          <a:ln w="28575" cap="flat" cmpd="sng">
            <a:solidFill>
              <a:srgbClr val="2F5597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543" name="Google Shape;543;p18" descr="A picture containing wor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530" r="1814"/>
          <a:stretch/>
        </p:blipFill>
        <p:spPr>
          <a:xfrm>
            <a:off x="0" y="3041106"/>
            <a:ext cx="9144000" cy="1673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18" descr="Shape, circl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4002" y="3589191"/>
            <a:ext cx="1145728" cy="1145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18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7439" y="2534694"/>
            <a:ext cx="338378" cy="513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18" descr="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79309" y="4853205"/>
            <a:ext cx="350315" cy="531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18" descr="Shape, circle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030749" y="3049693"/>
            <a:ext cx="1144800" cy="114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18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94181" y="2550215"/>
            <a:ext cx="338378" cy="513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18" descr="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93107" y="4838989"/>
            <a:ext cx="350315" cy="531865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18"/>
          <p:cNvSpPr txBox="1"/>
          <p:nvPr/>
        </p:nvSpPr>
        <p:spPr>
          <a:xfrm>
            <a:off x="1328037" y="3968761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2022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1" name="Google Shape;551;p18"/>
          <p:cNvSpPr txBox="1"/>
          <p:nvPr/>
        </p:nvSpPr>
        <p:spPr>
          <a:xfrm>
            <a:off x="3271617" y="3457287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2023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2" name="Google Shape;552;p18"/>
          <p:cNvSpPr txBox="1"/>
          <p:nvPr/>
        </p:nvSpPr>
        <p:spPr>
          <a:xfrm>
            <a:off x="456105" y="4785506"/>
            <a:ext cx="2385288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82563" marR="0" lvl="0" indent="-18256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 i="1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In situ &amp; miniature </a:t>
            </a:r>
            <a:r>
              <a:rPr lang="en-IN" sz="14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mechanical testing of samples on payment basis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2563" marR="0" lvl="0" indent="-18256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Consultancy for industries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2563" marR="0" lvl="0" indent="-18256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Apply for government schemes and projects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2563" marR="0" lvl="0" indent="-9366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553" name="Google Shape;553;p18"/>
          <p:cNvSpPr txBox="1"/>
          <p:nvPr/>
        </p:nvSpPr>
        <p:spPr>
          <a:xfrm>
            <a:off x="2413921" y="1467149"/>
            <a:ext cx="2385288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82563" marR="0" lvl="0" indent="-18256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Improve aesthetics &amp; sales of MUTE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2563" marR="0" lvl="0" indent="-18256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Sign collaboration with academia and industries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2563" marR="0" lvl="0" indent="-18256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Approach angel investors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2563" marR="0" lvl="0" indent="-18256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R&amp;D for new miniature testing and </a:t>
            </a:r>
            <a:r>
              <a:rPr lang="en-IN" sz="1400" i="1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In situ </a:t>
            </a:r>
            <a:r>
              <a:rPr lang="en-IN" sz="14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products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2563" marR="0" lvl="0" indent="-9366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554" name="Google Shape;554;p18" descr="Shape, circl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03396" y="3579033"/>
            <a:ext cx="1145728" cy="1145728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18"/>
          <p:cNvSpPr txBox="1"/>
          <p:nvPr/>
        </p:nvSpPr>
        <p:spPr>
          <a:xfrm>
            <a:off x="5154018" y="3972666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2025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6" name="Google Shape;556;p18"/>
          <p:cNvSpPr txBox="1"/>
          <p:nvPr/>
        </p:nvSpPr>
        <p:spPr>
          <a:xfrm>
            <a:off x="4307848" y="4704316"/>
            <a:ext cx="2385288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82563" marR="0" lvl="0" indent="-18256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Active recruitment for marketing and after sales support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2563" marR="0" lvl="0" indent="-18256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Increase product portfolio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2563" marR="0" lvl="0" indent="-18256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Begin development of next gen ML software's for failure analysis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7" name="Google Shape;557;p18"/>
          <p:cNvSpPr/>
          <p:nvPr/>
        </p:nvSpPr>
        <p:spPr>
          <a:xfrm>
            <a:off x="6224576" y="1457818"/>
            <a:ext cx="2358000" cy="1843214"/>
          </a:xfrm>
          <a:prstGeom prst="rect">
            <a:avLst/>
          </a:prstGeom>
          <a:solidFill>
            <a:srgbClr val="323F4F"/>
          </a:solidFill>
          <a:ln w="28575" cap="flat" cmpd="sng">
            <a:solidFill>
              <a:srgbClr val="18AEA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558" name="Google Shape;558;p18" descr="Shape, circle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41404" y="3082120"/>
            <a:ext cx="1144800" cy="114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18"/>
          <p:cNvSpPr txBox="1"/>
          <p:nvPr/>
        </p:nvSpPr>
        <p:spPr>
          <a:xfrm>
            <a:off x="6224576" y="1691899"/>
            <a:ext cx="2385288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82563" marR="0" lvl="0" indent="-18256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Expand to other countries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2563" marR="0" lvl="0" indent="-18256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Establish as a global leader in miniature mechanical testing and </a:t>
            </a:r>
            <a:r>
              <a:rPr lang="en-IN" sz="1400" i="1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In situ </a:t>
            </a:r>
            <a:r>
              <a:rPr lang="en-IN" sz="14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characterization technologies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2563" marR="0" lvl="0" indent="-9366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560" name="Google Shape;560;p18"/>
          <p:cNvSpPr txBox="1"/>
          <p:nvPr/>
        </p:nvSpPr>
        <p:spPr>
          <a:xfrm>
            <a:off x="7087432" y="3457287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2027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61" name="Google Shape;561;p18"/>
          <p:cNvGrpSpPr/>
          <p:nvPr/>
        </p:nvGrpSpPr>
        <p:grpSpPr>
          <a:xfrm>
            <a:off x="296380" y="472056"/>
            <a:ext cx="7442576" cy="821188"/>
            <a:chOff x="801725" y="1925064"/>
            <a:chExt cx="7442576" cy="821188"/>
          </a:xfrm>
        </p:grpSpPr>
        <p:sp>
          <p:nvSpPr>
            <p:cNvPr id="562" name="Google Shape;562;p18"/>
            <p:cNvSpPr txBox="1"/>
            <p:nvPr/>
          </p:nvSpPr>
          <p:spPr>
            <a:xfrm>
              <a:off x="801725" y="2192254"/>
              <a:ext cx="7442576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4000">
                  <a:solidFill>
                    <a:srgbClr val="30949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Road Map</a:t>
              </a:r>
              <a:endParaRPr/>
            </a:p>
          </p:txBody>
        </p:sp>
        <p:sp>
          <p:nvSpPr>
            <p:cNvPr id="563" name="Google Shape;563;p18"/>
            <p:cNvSpPr txBox="1"/>
            <p:nvPr/>
          </p:nvSpPr>
          <p:spPr>
            <a:xfrm>
              <a:off x="801725" y="1925064"/>
              <a:ext cx="1495078" cy="2680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600">
                  <a:solidFill>
                    <a:srgbClr val="206899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InsituMicron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"/>
          <p:cNvSpPr txBox="1"/>
          <p:nvPr/>
        </p:nvSpPr>
        <p:spPr>
          <a:xfrm>
            <a:off x="301882" y="1866955"/>
            <a:ext cx="4660309" cy="3857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Incubated by the researchers from IIT Madras, India, we are a </a:t>
            </a:r>
            <a:r>
              <a:rPr lang="en-IN" sz="1400" b="1" dirty="0">
                <a:solidFill>
                  <a:srgbClr val="18AEAA"/>
                </a:solidFill>
                <a:latin typeface="Arial"/>
                <a:ea typeface="Arial"/>
                <a:cs typeface="Arial"/>
                <a:sym typeface="Arial"/>
              </a:rPr>
              <a:t>scientific instrumentation company </a:t>
            </a:r>
            <a:r>
              <a:rPr lang="en-IN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specializing in miniature mechanical testing and </a:t>
            </a:r>
            <a:r>
              <a:rPr lang="en-IN" sz="14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situ</a:t>
            </a:r>
            <a:r>
              <a:rPr lang="en-IN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characterization technologies.</a:t>
            </a:r>
            <a:endParaRPr dirty="0"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IN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</a:t>
            </a:r>
            <a:r>
              <a:rPr lang="en-IN" sz="1400" b="1" dirty="0">
                <a:solidFill>
                  <a:srgbClr val="18AEAA"/>
                </a:solidFill>
                <a:latin typeface="Arial"/>
                <a:ea typeface="Arial"/>
                <a:cs typeface="Arial"/>
                <a:sym typeface="Arial"/>
              </a:rPr>
              <a:t>years of experience and scientific know-how </a:t>
            </a:r>
            <a:r>
              <a:rPr lang="en-IN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design and development of machines along with customized software and  </a:t>
            </a:r>
            <a:r>
              <a:rPr lang="en-IN" sz="14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situ</a:t>
            </a:r>
            <a:r>
              <a:rPr lang="en-IN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mechanical testing, we aim to serve the needs of academic institutions, national labs, R&amp;D </a:t>
            </a:r>
            <a:r>
              <a:rPr lang="en-IN" sz="1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centers</a:t>
            </a:r>
            <a:r>
              <a:rPr lang="en-IN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and industries worldwide.  </a:t>
            </a:r>
            <a:endParaRPr dirty="0"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IN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their </a:t>
            </a:r>
            <a:r>
              <a:rPr lang="en-IN" sz="1400" b="1" dirty="0">
                <a:solidFill>
                  <a:srgbClr val="18AEAA"/>
                </a:solidFill>
                <a:latin typeface="Arial"/>
                <a:ea typeface="Arial"/>
                <a:cs typeface="Arial"/>
                <a:sym typeface="Arial"/>
              </a:rPr>
              <a:t>compact and modular design</a:t>
            </a:r>
            <a:r>
              <a:rPr lang="en-IN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our technologies are both standalone models and as well can be integrated with some of the high-end characterization machines to carry out  intelligent experiments which would result in breakthrough findings.</a:t>
            </a: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" name="Google Shape;37;p2"/>
          <p:cNvGrpSpPr/>
          <p:nvPr/>
        </p:nvGrpSpPr>
        <p:grpSpPr>
          <a:xfrm>
            <a:off x="301882" y="807037"/>
            <a:ext cx="2625328" cy="829010"/>
            <a:chOff x="801725" y="1931889"/>
            <a:chExt cx="2625328" cy="829010"/>
          </a:xfrm>
        </p:grpSpPr>
        <p:sp>
          <p:nvSpPr>
            <p:cNvPr id="38" name="Google Shape;38;p2"/>
            <p:cNvSpPr txBox="1"/>
            <p:nvPr/>
          </p:nvSpPr>
          <p:spPr>
            <a:xfrm>
              <a:off x="801725" y="2199976"/>
              <a:ext cx="2625328" cy="5609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4050">
                  <a:solidFill>
                    <a:srgbClr val="30949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About Us</a:t>
              </a:r>
              <a:endParaRPr/>
            </a:p>
          </p:txBody>
        </p:sp>
        <p:sp>
          <p:nvSpPr>
            <p:cNvPr id="39" name="Google Shape;39;p2"/>
            <p:cNvSpPr txBox="1"/>
            <p:nvPr/>
          </p:nvSpPr>
          <p:spPr>
            <a:xfrm>
              <a:off x="801725" y="1931889"/>
              <a:ext cx="1495078" cy="2680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600">
                  <a:solidFill>
                    <a:srgbClr val="206899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InsituMicron</a:t>
              </a:r>
              <a:endParaRPr/>
            </a:p>
          </p:txBody>
        </p:sp>
      </p:grpSp>
      <p:sp>
        <p:nvSpPr>
          <p:cNvPr id="40" name="Google Shape;40;p2"/>
          <p:cNvSpPr/>
          <p:nvPr/>
        </p:nvSpPr>
        <p:spPr>
          <a:xfrm>
            <a:off x="5134707" y="1488584"/>
            <a:ext cx="4009293" cy="4445594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1" name="Google Shape;41;p2"/>
          <p:cNvGrpSpPr/>
          <p:nvPr/>
        </p:nvGrpSpPr>
        <p:grpSpPr>
          <a:xfrm>
            <a:off x="5354669" y="1884555"/>
            <a:ext cx="3569368" cy="1423195"/>
            <a:chOff x="8213498" y="873773"/>
            <a:chExt cx="3148203" cy="1897590"/>
          </a:xfrm>
        </p:grpSpPr>
        <p:sp>
          <p:nvSpPr>
            <p:cNvPr id="42" name="Google Shape;42;p2"/>
            <p:cNvSpPr txBox="1"/>
            <p:nvPr/>
          </p:nvSpPr>
          <p:spPr>
            <a:xfrm>
              <a:off x="8213498" y="873773"/>
              <a:ext cx="2160000" cy="369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Vision</a:t>
              </a:r>
              <a:endParaRPr/>
            </a:p>
          </p:txBody>
        </p:sp>
        <p:sp>
          <p:nvSpPr>
            <p:cNvPr id="43" name="Google Shape;43;p2"/>
            <p:cNvSpPr txBox="1"/>
            <p:nvPr/>
          </p:nvSpPr>
          <p:spPr>
            <a:xfrm>
              <a:off x="8213498" y="1335075"/>
              <a:ext cx="3148203" cy="1436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To be a global scientific instrumentation brand and drive the transition towards the state-of-the-art next generation characterization instruments which can accelerate research to solve global problems.</a:t>
              </a:r>
              <a:endParaRPr/>
            </a:p>
          </p:txBody>
        </p:sp>
      </p:grpSp>
      <p:grpSp>
        <p:nvGrpSpPr>
          <p:cNvPr id="44" name="Google Shape;44;p2"/>
          <p:cNvGrpSpPr/>
          <p:nvPr/>
        </p:nvGrpSpPr>
        <p:grpSpPr>
          <a:xfrm>
            <a:off x="5354669" y="3631930"/>
            <a:ext cx="3569368" cy="1650529"/>
            <a:chOff x="5356581" y="3226310"/>
            <a:chExt cx="3569368" cy="1650529"/>
          </a:xfrm>
        </p:grpSpPr>
        <p:grpSp>
          <p:nvGrpSpPr>
            <p:cNvPr id="45" name="Google Shape;45;p2"/>
            <p:cNvGrpSpPr/>
            <p:nvPr/>
          </p:nvGrpSpPr>
          <p:grpSpPr>
            <a:xfrm>
              <a:off x="5356581" y="3226310"/>
              <a:ext cx="3569368" cy="509232"/>
              <a:chOff x="8213498" y="2583828"/>
              <a:chExt cx="3023351" cy="678976"/>
            </a:xfrm>
          </p:grpSpPr>
          <p:sp>
            <p:nvSpPr>
              <p:cNvPr id="46" name="Google Shape;46;p2"/>
              <p:cNvSpPr txBox="1"/>
              <p:nvPr/>
            </p:nvSpPr>
            <p:spPr>
              <a:xfrm>
                <a:off x="8213498" y="2583828"/>
                <a:ext cx="21600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b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8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Mission</a:t>
                </a:r>
                <a:endParaRPr/>
              </a:p>
            </p:txBody>
          </p:sp>
          <p:sp>
            <p:nvSpPr>
              <p:cNvPr id="47" name="Google Shape;47;p2"/>
              <p:cNvSpPr txBox="1"/>
              <p:nvPr/>
            </p:nvSpPr>
            <p:spPr>
              <a:xfrm>
                <a:off x="8213498" y="2930319"/>
                <a:ext cx="3023351" cy="3324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" name="Google Shape;48;p2"/>
            <p:cNvSpPr txBox="1"/>
            <p:nvPr/>
          </p:nvSpPr>
          <p:spPr>
            <a:xfrm>
              <a:off x="5356581" y="3584177"/>
              <a:ext cx="3569368" cy="12926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Our mission is to develop and democratize miniature mechanical testing and in situ characterization solutions and use the technologies as a tool to progress the frontiers of science and technology. We strive to achieve excellence through ingenuity and innovation. 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"/>
          <p:cNvSpPr/>
          <p:nvPr/>
        </p:nvSpPr>
        <p:spPr>
          <a:xfrm>
            <a:off x="208524" y="1600300"/>
            <a:ext cx="2790000" cy="207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38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grpSp>
        <p:nvGrpSpPr>
          <p:cNvPr id="54" name="Google Shape;54;p3"/>
          <p:cNvGrpSpPr/>
          <p:nvPr/>
        </p:nvGrpSpPr>
        <p:grpSpPr>
          <a:xfrm>
            <a:off x="642800" y="495298"/>
            <a:ext cx="2625328" cy="829010"/>
            <a:chOff x="801725" y="1931889"/>
            <a:chExt cx="2625328" cy="829010"/>
          </a:xfrm>
        </p:grpSpPr>
        <p:sp>
          <p:nvSpPr>
            <p:cNvPr id="55" name="Google Shape;55;p3"/>
            <p:cNvSpPr txBox="1"/>
            <p:nvPr/>
          </p:nvSpPr>
          <p:spPr>
            <a:xfrm>
              <a:off x="801725" y="2199976"/>
              <a:ext cx="2625328" cy="5609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4050">
                  <a:solidFill>
                    <a:srgbClr val="30949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The Team</a:t>
              </a:r>
              <a:endParaRPr/>
            </a:p>
          </p:txBody>
        </p:sp>
        <p:sp>
          <p:nvSpPr>
            <p:cNvPr id="56" name="Google Shape;56;p3"/>
            <p:cNvSpPr txBox="1"/>
            <p:nvPr/>
          </p:nvSpPr>
          <p:spPr>
            <a:xfrm>
              <a:off x="801725" y="1931889"/>
              <a:ext cx="1495078" cy="2680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600">
                  <a:solidFill>
                    <a:srgbClr val="206899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InsituMicron</a:t>
              </a:r>
              <a:endParaRPr/>
            </a:p>
          </p:txBody>
        </p:sp>
      </p:grpSp>
      <p:sp>
        <p:nvSpPr>
          <p:cNvPr id="57" name="Google Shape;57;p3"/>
          <p:cNvSpPr/>
          <p:nvPr/>
        </p:nvSpPr>
        <p:spPr>
          <a:xfrm>
            <a:off x="208524" y="4064584"/>
            <a:ext cx="2790000" cy="207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38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3177000" y="1600300"/>
            <a:ext cx="2790000" cy="207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38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9" name="Google Shape;59;p3"/>
          <p:cNvSpPr/>
          <p:nvPr/>
        </p:nvSpPr>
        <p:spPr>
          <a:xfrm>
            <a:off x="3177000" y="4064584"/>
            <a:ext cx="2790000" cy="207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38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60" name="Google Shape;60;p3"/>
          <p:cNvSpPr/>
          <p:nvPr/>
        </p:nvSpPr>
        <p:spPr>
          <a:xfrm>
            <a:off x="6145476" y="1592395"/>
            <a:ext cx="2790000" cy="207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38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61" name="Google Shape;61;p3"/>
          <p:cNvSpPr/>
          <p:nvPr/>
        </p:nvSpPr>
        <p:spPr>
          <a:xfrm>
            <a:off x="6145476" y="4064584"/>
            <a:ext cx="2790000" cy="207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38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62" name="Google Shape;62;p3"/>
          <p:cNvPicPr preferRelativeResize="0"/>
          <p:nvPr/>
        </p:nvPicPr>
        <p:blipFill rotWithShape="1">
          <a:blip r:embed="rId3">
            <a:alphaModFix/>
          </a:blip>
          <a:srcRect l="-1" t="1" r="-528" b="31919"/>
          <a:stretch/>
        </p:blipFill>
        <p:spPr>
          <a:xfrm>
            <a:off x="6037351" y="1899944"/>
            <a:ext cx="1291609" cy="1368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3" name="Google Shape;63;p3"/>
          <p:cNvPicPr preferRelativeResize="0"/>
          <p:nvPr/>
        </p:nvPicPr>
        <p:blipFill rotWithShape="1">
          <a:blip r:embed="rId4">
            <a:alphaModFix/>
          </a:blip>
          <a:srcRect l="27189" t="34594" r="22158" b="13739"/>
          <a:stretch/>
        </p:blipFill>
        <p:spPr>
          <a:xfrm>
            <a:off x="6070524" y="4325584"/>
            <a:ext cx="1293090" cy="1368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4" name="Google Shape;64;p3"/>
          <p:cNvPicPr preferRelativeResize="0"/>
          <p:nvPr/>
        </p:nvPicPr>
        <p:blipFill rotWithShape="1">
          <a:blip r:embed="rId5">
            <a:alphaModFix/>
          </a:blip>
          <a:srcRect l="29493" t="23167" r="17580" b="32271"/>
          <a:stretch/>
        </p:blipFill>
        <p:spPr>
          <a:xfrm>
            <a:off x="3127033" y="4325584"/>
            <a:ext cx="1276948" cy="1368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5" name="Google Shape;65;p3"/>
          <p:cNvPicPr preferRelativeResize="0"/>
          <p:nvPr/>
        </p:nvPicPr>
        <p:blipFill rotWithShape="1">
          <a:blip r:embed="rId6">
            <a:alphaModFix/>
          </a:blip>
          <a:srcRect l="18120" t="16481" r="11979" b="11503"/>
          <a:stretch/>
        </p:blipFill>
        <p:spPr>
          <a:xfrm>
            <a:off x="187196" y="1899944"/>
            <a:ext cx="1327764" cy="1368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6" name="Google Shape;66;p3"/>
          <p:cNvPicPr preferRelativeResize="0"/>
          <p:nvPr/>
        </p:nvPicPr>
        <p:blipFill rotWithShape="1">
          <a:blip r:embed="rId7">
            <a:alphaModFix/>
          </a:blip>
          <a:srcRect l="19538" t="14287" r="17461" b="20002"/>
          <a:stretch/>
        </p:blipFill>
        <p:spPr>
          <a:xfrm>
            <a:off x="252431" y="4336131"/>
            <a:ext cx="1311583" cy="1368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" name="Google Shape;67;p3"/>
          <p:cNvSpPr txBox="1"/>
          <p:nvPr/>
        </p:nvSpPr>
        <p:spPr>
          <a:xfrm>
            <a:off x="6935360" y="2038669"/>
            <a:ext cx="2108241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i="0" dirty="0">
                <a:solidFill>
                  <a:srgbClr val="309492"/>
                </a:solidFill>
                <a:latin typeface="Calibri" panose="020F0502020204030204" pitchFamily="34" charset="0"/>
                <a:ea typeface="Quattrocento Sans"/>
                <a:cs typeface="Calibri" panose="020F0502020204030204" pitchFamily="34" charset="0"/>
                <a:sym typeface="Quattrocento Sans"/>
              </a:rPr>
              <a:t>Kousik Papakollu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dirty="0">
                <a:solidFill>
                  <a:srgbClr val="309492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Joint PhD student, 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dirty="0">
                <a:solidFill>
                  <a:srgbClr val="309492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IITM &amp; TU Darmstadt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dirty="0" smtClean="0">
                <a:solidFill>
                  <a:srgbClr val="309492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Co-Founder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Google Shape;68;p3"/>
          <p:cNvSpPr txBox="1"/>
          <p:nvPr/>
        </p:nvSpPr>
        <p:spPr>
          <a:xfrm>
            <a:off x="1310140" y="4447631"/>
            <a:ext cx="1791908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>
                <a:solidFill>
                  <a:srgbClr val="309492"/>
                </a:solidFill>
                <a:latin typeface="Calibri" panose="020F0502020204030204" pitchFamily="34" charset="0"/>
                <a:ea typeface="Quattrocento Sans"/>
                <a:cs typeface="Calibri" panose="020F0502020204030204" pitchFamily="34" charset="0"/>
                <a:sym typeface="Quattrocento Sans"/>
              </a:rPr>
              <a:t>Ankit Bansal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>
                <a:solidFill>
                  <a:srgbClr val="309492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MS student, 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>
                <a:solidFill>
                  <a:srgbClr val="309492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IITM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i="0">
                <a:solidFill>
                  <a:srgbClr val="309492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Lead R&amp;D engineer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9" name="Google Shape;69;p3"/>
          <p:cNvPicPr preferRelativeResize="0"/>
          <p:nvPr/>
        </p:nvPicPr>
        <p:blipFill rotWithShape="1">
          <a:blip r:embed="rId8">
            <a:alphaModFix/>
          </a:blip>
          <a:srcRect l="1548" t="4718" r="2759" b="11130"/>
          <a:stretch/>
        </p:blipFill>
        <p:spPr>
          <a:xfrm>
            <a:off x="3077056" y="1943395"/>
            <a:ext cx="1317196" cy="1368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0" name="Google Shape;70;p3"/>
          <p:cNvSpPr txBox="1"/>
          <p:nvPr/>
        </p:nvSpPr>
        <p:spPr>
          <a:xfrm>
            <a:off x="1103194" y="2146392"/>
            <a:ext cx="2253531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>
                <a:solidFill>
                  <a:srgbClr val="309492"/>
                </a:solidFill>
                <a:latin typeface="Calibri" panose="020F0502020204030204" pitchFamily="34" charset="0"/>
                <a:ea typeface="Quattrocento Sans"/>
                <a:cs typeface="Calibri" panose="020F0502020204030204" pitchFamily="34" charset="0"/>
                <a:sym typeface="Quattrocento Sans"/>
              </a:rPr>
              <a:t>Ravi Kumar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>
                <a:solidFill>
                  <a:srgbClr val="309492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Professor, 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>
                <a:solidFill>
                  <a:srgbClr val="309492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IITM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>
                <a:solidFill>
                  <a:srgbClr val="309492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Founder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Google Shape;71;p3"/>
          <p:cNvSpPr txBox="1"/>
          <p:nvPr/>
        </p:nvSpPr>
        <p:spPr>
          <a:xfrm>
            <a:off x="3891945" y="2046474"/>
            <a:ext cx="2253531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dirty="0" err="1">
                <a:solidFill>
                  <a:srgbClr val="309492"/>
                </a:solidFill>
                <a:latin typeface="Calibri" panose="020F0502020204030204" pitchFamily="34" charset="0"/>
                <a:ea typeface="Quattrocento Sans"/>
                <a:cs typeface="Calibri" panose="020F0502020204030204" pitchFamily="34" charset="0"/>
                <a:sym typeface="Quattrocento Sans"/>
              </a:rPr>
              <a:t>Lalith</a:t>
            </a:r>
            <a:r>
              <a:rPr lang="en-IN" sz="1400" b="1" dirty="0">
                <a:solidFill>
                  <a:srgbClr val="309492"/>
                </a:solidFill>
                <a:latin typeface="Calibri" panose="020F0502020204030204" pitchFamily="34" charset="0"/>
                <a:ea typeface="Quattrocento Sans"/>
                <a:cs typeface="Calibri" panose="020F0502020204030204" pitchFamily="34" charset="0"/>
                <a:sym typeface="Quattrocento Sans"/>
              </a:rPr>
              <a:t> Kumar </a:t>
            </a:r>
            <a:r>
              <a:rPr lang="en-IN" sz="1400" b="1" dirty="0" err="1">
                <a:solidFill>
                  <a:srgbClr val="309492"/>
                </a:solidFill>
                <a:latin typeface="Calibri" panose="020F0502020204030204" pitchFamily="34" charset="0"/>
                <a:ea typeface="Quattrocento Sans"/>
                <a:cs typeface="Calibri" panose="020F0502020204030204" pitchFamily="34" charset="0"/>
                <a:sym typeface="Quattrocento Sans"/>
              </a:rPr>
              <a:t>Bhaskar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dirty="0">
                <a:solidFill>
                  <a:srgbClr val="309492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PhD graduate,  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dirty="0">
                <a:solidFill>
                  <a:srgbClr val="309492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IITM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dirty="0">
                <a:solidFill>
                  <a:srgbClr val="309492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Founder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Google Shape;72;p3"/>
          <p:cNvSpPr txBox="1"/>
          <p:nvPr/>
        </p:nvSpPr>
        <p:spPr>
          <a:xfrm>
            <a:off x="4102727" y="4237806"/>
            <a:ext cx="2042749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>
                <a:solidFill>
                  <a:srgbClr val="309492"/>
                </a:solidFill>
                <a:latin typeface="Calibri" panose="020F0502020204030204" pitchFamily="34" charset="0"/>
                <a:ea typeface="Quattrocento Sans"/>
                <a:cs typeface="Calibri" panose="020F0502020204030204" pitchFamily="34" charset="0"/>
                <a:sym typeface="Quattrocento Sans"/>
              </a:rPr>
              <a:t>Abishek M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>
                <a:solidFill>
                  <a:srgbClr val="309492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PhD student, 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>
                <a:solidFill>
                  <a:srgbClr val="309492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IITM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>
                <a:solidFill>
                  <a:srgbClr val="309492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Manager,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>
                <a:solidFill>
                  <a:srgbClr val="309492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Business development and operations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Google Shape;73;p3"/>
          <p:cNvSpPr txBox="1"/>
          <p:nvPr/>
        </p:nvSpPr>
        <p:spPr>
          <a:xfrm>
            <a:off x="7101251" y="4532530"/>
            <a:ext cx="2042749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i="0">
                <a:solidFill>
                  <a:srgbClr val="309492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Srinivasan 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>
                <a:solidFill>
                  <a:srgbClr val="309492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Assistant Professor, 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>
                <a:solidFill>
                  <a:srgbClr val="309492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IIT Jammu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>
                <a:solidFill>
                  <a:srgbClr val="309492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Advisor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4" name="Google Shape;74;p3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012830" y="3337582"/>
            <a:ext cx="286591" cy="285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3">
            <a:hlinkClick r:id="rId11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875414" y="3337582"/>
            <a:ext cx="286591" cy="285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3">
            <a:hlinkClick r:id="rId12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846184" y="3335653"/>
            <a:ext cx="286591" cy="285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3">
            <a:hlinkClick r:id="rId13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012830" y="5796022"/>
            <a:ext cx="286591" cy="285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3">
            <a:hlinkClick r:id="rId14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905853" y="5796022"/>
            <a:ext cx="286591" cy="285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>
            <a:hlinkClick r:id="rId15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979329" y="5796022"/>
            <a:ext cx="286591" cy="285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"/>
          <p:cNvSpPr/>
          <p:nvPr/>
        </p:nvSpPr>
        <p:spPr>
          <a:xfrm>
            <a:off x="3910897" y="5655566"/>
            <a:ext cx="1330942" cy="618794"/>
          </a:xfrm>
          <a:prstGeom prst="rect">
            <a:avLst/>
          </a:prstGeom>
          <a:solidFill>
            <a:srgbClr val="A5A5A5">
              <a:alpha val="64705"/>
            </a:srgbClr>
          </a:solidFill>
          <a:ln>
            <a:noFill/>
          </a:ln>
          <a:effectLst>
            <a:outerShdw blurRad="381000" algn="ctr" rotWithShape="0">
              <a:srgbClr val="000000">
                <a:alpha val="470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 panose="020F0502020204030204" pitchFamily="34" charset="0"/>
              <a:ea typeface="Quattrocento Sans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85" name="Google Shape;85;p4"/>
          <p:cNvSpPr/>
          <p:nvPr/>
        </p:nvSpPr>
        <p:spPr>
          <a:xfrm>
            <a:off x="5241838" y="1782666"/>
            <a:ext cx="3775146" cy="4487157"/>
          </a:xfrm>
          <a:prstGeom prst="rect">
            <a:avLst/>
          </a:prstGeom>
          <a:solidFill>
            <a:srgbClr val="A5A5A5">
              <a:alpha val="64705"/>
            </a:srgbClr>
          </a:solidFill>
          <a:ln>
            <a:noFill/>
          </a:ln>
          <a:effectLst>
            <a:outerShdw blurRad="381000" algn="ctr" rotWithShape="0">
              <a:srgbClr val="000000">
                <a:alpha val="470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 panose="020F0502020204030204" pitchFamily="34" charset="0"/>
              <a:ea typeface="Quattrocento Sans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86" name="Google Shape;86;p4"/>
          <p:cNvSpPr/>
          <p:nvPr/>
        </p:nvSpPr>
        <p:spPr>
          <a:xfrm>
            <a:off x="135750" y="1784224"/>
            <a:ext cx="3775146" cy="4485600"/>
          </a:xfrm>
          <a:prstGeom prst="rect">
            <a:avLst/>
          </a:prstGeom>
          <a:solidFill>
            <a:srgbClr val="A5A5A5">
              <a:alpha val="64705"/>
            </a:srgbClr>
          </a:solidFill>
          <a:ln>
            <a:noFill/>
          </a:ln>
          <a:effectLst>
            <a:outerShdw blurRad="381000" algn="ctr" rotWithShape="0">
              <a:srgbClr val="000000">
                <a:alpha val="470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 panose="020F0502020204030204" pitchFamily="34" charset="0"/>
              <a:ea typeface="Quattrocento Sans"/>
              <a:cs typeface="Calibri" panose="020F0502020204030204" pitchFamily="34" charset="0"/>
              <a:sym typeface="Quattrocento Sans"/>
            </a:endParaRPr>
          </a:p>
        </p:txBody>
      </p:sp>
      <p:pic>
        <p:nvPicPr>
          <p:cNvPr id="87" name="Google Shape;8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770606">
            <a:off x="3512618" y="3642390"/>
            <a:ext cx="849018" cy="1071888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pic>
      <p:pic>
        <p:nvPicPr>
          <p:cNvPr id="88" name="Google Shape;8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634109">
            <a:off x="4762123" y="3653828"/>
            <a:ext cx="849018" cy="1049009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pic>
      <p:grpSp>
        <p:nvGrpSpPr>
          <p:cNvPr id="89" name="Google Shape;89;p4"/>
          <p:cNvGrpSpPr/>
          <p:nvPr/>
        </p:nvGrpSpPr>
        <p:grpSpPr>
          <a:xfrm>
            <a:off x="315504" y="481452"/>
            <a:ext cx="5082341" cy="829010"/>
            <a:chOff x="801724" y="1931889"/>
            <a:chExt cx="5082341" cy="829010"/>
          </a:xfrm>
        </p:grpSpPr>
        <p:sp>
          <p:nvSpPr>
            <p:cNvPr id="90" name="Google Shape;90;p4"/>
            <p:cNvSpPr txBox="1"/>
            <p:nvPr/>
          </p:nvSpPr>
          <p:spPr>
            <a:xfrm>
              <a:off x="801724" y="2199976"/>
              <a:ext cx="5082341" cy="5609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4050">
                  <a:solidFill>
                    <a:srgbClr val="30949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The need</a:t>
              </a:r>
              <a:endParaRPr/>
            </a:p>
          </p:txBody>
        </p:sp>
        <p:sp>
          <p:nvSpPr>
            <p:cNvPr id="91" name="Google Shape;91;p4"/>
            <p:cNvSpPr txBox="1"/>
            <p:nvPr/>
          </p:nvSpPr>
          <p:spPr>
            <a:xfrm>
              <a:off x="801725" y="1931889"/>
              <a:ext cx="1495078" cy="2680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600">
                  <a:solidFill>
                    <a:srgbClr val="206899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InsituMicron</a:t>
              </a:r>
              <a:endParaRPr/>
            </a:p>
          </p:txBody>
        </p:sp>
      </p:grpSp>
      <p:grpSp>
        <p:nvGrpSpPr>
          <p:cNvPr id="92" name="Google Shape;92;p4"/>
          <p:cNvGrpSpPr/>
          <p:nvPr/>
        </p:nvGrpSpPr>
        <p:grpSpPr>
          <a:xfrm>
            <a:off x="2027843" y="1557404"/>
            <a:ext cx="2353477" cy="2353477"/>
            <a:chOff x="1846041" y="1342924"/>
            <a:chExt cx="2700000" cy="2700000"/>
          </a:xfrm>
        </p:grpSpPr>
        <p:sp>
          <p:nvSpPr>
            <p:cNvPr id="93" name="Google Shape;93;p4"/>
            <p:cNvSpPr/>
            <p:nvPr/>
          </p:nvSpPr>
          <p:spPr>
            <a:xfrm>
              <a:off x="1846041" y="1342924"/>
              <a:ext cx="2700000" cy="2700000"/>
            </a:xfrm>
            <a:prstGeom prst="ellipse">
              <a:avLst/>
            </a:prstGeom>
            <a:solidFill>
              <a:srgbClr val="757070"/>
            </a:solidFill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2070526" y="1561476"/>
              <a:ext cx="2251030" cy="2251030"/>
            </a:xfrm>
            <a:prstGeom prst="ellipse">
              <a:avLst/>
            </a:prstGeom>
            <a:solidFill>
              <a:srgbClr val="18AEAA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</p:grpSp>
      <p:grpSp>
        <p:nvGrpSpPr>
          <p:cNvPr id="95" name="Google Shape;95;p4"/>
          <p:cNvGrpSpPr/>
          <p:nvPr/>
        </p:nvGrpSpPr>
        <p:grpSpPr>
          <a:xfrm>
            <a:off x="4690509" y="1545593"/>
            <a:ext cx="2399095" cy="2399095"/>
            <a:chOff x="4652002" y="1399280"/>
            <a:chExt cx="2700000" cy="2700000"/>
          </a:xfrm>
        </p:grpSpPr>
        <p:sp>
          <p:nvSpPr>
            <p:cNvPr id="96" name="Google Shape;96;p4"/>
            <p:cNvSpPr/>
            <p:nvPr/>
          </p:nvSpPr>
          <p:spPr>
            <a:xfrm>
              <a:off x="4652002" y="1399280"/>
              <a:ext cx="2700000" cy="2700000"/>
            </a:xfrm>
            <a:prstGeom prst="ellipse">
              <a:avLst/>
            </a:prstGeom>
            <a:solidFill>
              <a:srgbClr val="757070"/>
            </a:solidFill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4876487" y="1617832"/>
              <a:ext cx="2251030" cy="2251030"/>
            </a:xfrm>
            <a:prstGeom prst="ellipse">
              <a:avLst/>
            </a:prstGeom>
            <a:solidFill>
              <a:srgbClr val="2F5597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</p:grpSp>
      <p:sp>
        <p:nvSpPr>
          <p:cNvPr id="98" name="Google Shape;98;p4"/>
          <p:cNvSpPr txBox="1"/>
          <p:nvPr/>
        </p:nvSpPr>
        <p:spPr>
          <a:xfrm>
            <a:off x="2962045" y="1903847"/>
            <a:ext cx="647465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IN" sz="36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Quattrocento Sans"/>
                <a:cs typeface="Calibri" panose="020F0502020204030204" pitchFamily="34" charset="0"/>
                <a:sym typeface="Quattrocento Sans"/>
              </a:rPr>
              <a:t>01</a:t>
            </a:r>
            <a:endParaRPr sz="36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Quattrocento Sans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99" name="Google Shape;99;p4"/>
          <p:cNvSpPr txBox="1"/>
          <p:nvPr/>
        </p:nvSpPr>
        <p:spPr>
          <a:xfrm>
            <a:off x="2209285" y="2394697"/>
            <a:ext cx="199569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attrocento Sans"/>
              <a:buNone/>
            </a:pPr>
            <a:r>
              <a:rPr lang="en-IN" sz="16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Quattrocento Sans"/>
                <a:cs typeface="Calibri" panose="020F0502020204030204" pitchFamily="34" charset="0"/>
                <a:sym typeface="Quattrocento Sans"/>
              </a:rPr>
              <a:t>Miniaturized mechanical testing</a:t>
            </a:r>
            <a:endParaRPr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0" name="Google Shape;100;p4"/>
          <p:cNvSpPr txBox="1"/>
          <p:nvPr/>
        </p:nvSpPr>
        <p:spPr>
          <a:xfrm>
            <a:off x="5681725" y="1902675"/>
            <a:ext cx="878700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IN" sz="36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Quattrocento Sans"/>
                <a:cs typeface="Calibri" panose="020F0502020204030204" pitchFamily="34" charset="0"/>
                <a:sym typeface="Quattrocento Sans"/>
              </a:rPr>
              <a:t>02</a:t>
            </a:r>
            <a:endParaRPr sz="36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Quattrocento Sans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101" name="Google Shape;101;p4"/>
          <p:cNvSpPr txBox="1"/>
          <p:nvPr/>
        </p:nvSpPr>
        <p:spPr>
          <a:xfrm>
            <a:off x="4713956" y="2454859"/>
            <a:ext cx="2563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attrocento Sans"/>
              <a:buNone/>
            </a:pPr>
            <a:r>
              <a:rPr lang="en-IN" sz="16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Quattrocento Sans"/>
                <a:cs typeface="Calibri" panose="020F0502020204030204" pitchFamily="34" charset="0"/>
                <a:sym typeface="Quattrocento Sans"/>
              </a:rPr>
              <a:t>In situ </a:t>
            </a:r>
            <a:r>
              <a:rPr lang="en-IN" sz="1600" b="1" dirty="0">
                <a:solidFill>
                  <a:schemeClr val="lt1"/>
                </a:solidFill>
                <a:latin typeface="Calibri" panose="020F0502020204030204" pitchFamily="34" charset="0"/>
                <a:ea typeface="Quattrocento Sans"/>
                <a:cs typeface="Calibri" panose="020F0502020204030204" pitchFamily="34" charset="0"/>
                <a:sym typeface="Quattrocento Sans"/>
              </a:rPr>
              <a:t>testing</a:t>
            </a:r>
            <a:endParaRPr sz="16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Quattrocento Sans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102" name="Google Shape;102;p4"/>
          <p:cNvSpPr txBox="1"/>
          <p:nvPr/>
        </p:nvSpPr>
        <p:spPr>
          <a:xfrm>
            <a:off x="158590" y="4961293"/>
            <a:ext cx="327154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Problems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6213" marR="0" lvl="0" indent="-1762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IN" sz="140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Miniature samples should yield reliable results similar to standard specimens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6213" marR="0" lvl="0" indent="-1762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IN" sz="140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Emerging market – </a:t>
            </a:r>
            <a:r>
              <a:rPr lang="en-IN" sz="1400" i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require indigenously developed products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" name="Google Shape;103;p4"/>
          <p:cNvSpPr txBox="1"/>
          <p:nvPr/>
        </p:nvSpPr>
        <p:spPr>
          <a:xfrm>
            <a:off x="5717955" y="4786757"/>
            <a:ext cx="309717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Problems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6213" marR="0" lvl="0" indent="-1762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IN" sz="140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Current </a:t>
            </a:r>
            <a:r>
              <a:rPr lang="en-IN" sz="1400" i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in situ </a:t>
            </a:r>
            <a:r>
              <a:rPr lang="en-IN" sz="140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technologies - Extremely costly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6213" marR="0" lvl="0" indent="-1762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IN" sz="140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Lack of expertise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6213" marR="0" lvl="0" indent="-1762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IN" sz="140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Indigenous products not available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4" name="Google Shape;104;p4"/>
          <p:cNvGrpSpPr/>
          <p:nvPr/>
        </p:nvGrpSpPr>
        <p:grpSpPr>
          <a:xfrm>
            <a:off x="1330961" y="3451576"/>
            <a:ext cx="772737" cy="772737"/>
            <a:chOff x="365876" y="2390432"/>
            <a:chExt cx="964309" cy="964309"/>
          </a:xfrm>
        </p:grpSpPr>
        <p:sp>
          <p:nvSpPr>
            <p:cNvPr id="105" name="Google Shape;105;p4"/>
            <p:cNvSpPr/>
            <p:nvPr/>
          </p:nvSpPr>
          <p:spPr>
            <a:xfrm>
              <a:off x="365876" y="2390432"/>
              <a:ext cx="964309" cy="964309"/>
            </a:xfrm>
            <a:prstGeom prst="ellipse">
              <a:avLst/>
            </a:prstGeom>
            <a:solidFill>
              <a:srgbClr val="18AEAA"/>
            </a:solidFill>
            <a:ln w="9525" cap="flat" cmpd="sng">
              <a:solidFill>
                <a:srgbClr val="8DA9DB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  <p:pic>
          <p:nvPicPr>
            <p:cNvPr id="106" name="Google Shape;106;p4" descr="A picture containing text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 l="36905" t="27587" r="40948" b="34082"/>
            <a:stretch/>
          </p:blipFill>
          <p:spPr>
            <a:xfrm>
              <a:off x="417614" y="2460869"/>
              <a:ext cx="855098" cy="832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" name="Google Shape;107;p4"/>
          <p:cNvGrpSpPr/>
          <p:nvPr/>
        </p:nvGrpSpPr>
        <p:grpSpPr>
          <a:xfrm>
            <a:off x="260230" y="3461621"/>
            <a:ext cx="772737" cy="771508"/>
            <a:chOff x="578394" y="1240971"/>
            <a:chExt cx="1110448" cy="1108682"/>
          </a:xfrm>
        </p:grpSpPr>
        <p:sp>
          <p:nvSpPr>
            <p:cNvPr id="108" name="Google Shape;108;p4"/>
            <p:cNvSpPr/>
            <p:nvPr/>
          </p:nvSpPr>
          <p:spPr>
            <a:xfrm>
              <a:off x="578394" y="1240971"/>
              <a:ext cx="1110448" cy="1108682"/>
            </a:xfrm>
            <a:prstGeom prst="ellipse">
              <a:avLst/>
            </a:prstGeom>
            <a:solidFill>
              <a:srgbClr val="18AEAA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  <p:pic>
          <p:nvPicPr>
            <p:cNvPr id="109" name="Google Shape;109;p4" descr="Icon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18301" y="1516361"/>
              <a:ext cx="625087" cy="62764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0" name="Google Shape;110;p4"/>
          <p:cNvGrpSpPr/>
          <p:nvPr/>
        </p:nvGrpSpPr>
        <p:grpSpPr>
          <a:xfrm>
            <a:off x="1148722" y="2292935"/>
            <a:ext cx="772737" cy="772737"/>
            <a:chOff x="3930784" y="5164190"/>
            <a:chExt cx="988704" cy="988704"/>
          </a:xfrm>
        </p:grpSpPr>
        <p:sp>
          <p:nvSpPr>
            <p:cNvPr id="111" name="Google Shape;111;p4"/>
            <p:cNvSpPr/>
            <p:nvPr/>
          </p:nvSpPr>
          <p:spPr>
            <a:xfrm rot="5400000">
              <a:off x="3930784" y="5164190"/>
              <a:ext cx="988704" cy="988704"/>
            </a:xfrm>
            <a:prstGeom prst="ellipse">
              <a:avLst/>
            </a:prstGeom>
            <a:solidFill>
              <a:srgbClr val="18AEAA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  <p:pic>
          <p:nvPicPr>
            <p:cNvPr id="112" name="Google Shape;112;p4" descr="A picture containing text, clipart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200099" y="5319691"/>
              <a:ext cx="478537" cy="6370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" name="Google Shape;113;p4"/>
          <p:cNvSpPr txBox="1"/>
          <p:nvPr/>
        </p:nvSpPr>
        <p:spPr>
          <a:xfrm>
            <a:off x="1050474" y="4239552"/>
            <a:ext cx="225102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Additive Manufacturing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4" name="Google Shape;114;p4"/>
          <p:cNvGrpSpPr/>
          <p:nvPr/>
        </p:nvGrpSpPr>
        <p:grpSpPr>
          <a:xfrm>
            <a:off x="74410" y="2262655"/>
            <a:ext cx="878638" cy="771508"/>
            <a:chOff x="87535" y="2466456"/>
            <a:chExt cx="878638" cy="771508"/>
          </a:xfrm>
        </p:grpSpPr>
        <p:sp>
          <p:nvSpPr>
            <p:cNvPr id="115" name="Google Shape;115;p4"/>
            <p:cNvSpPr/>
            <p:nvPr/>
          </p:nvSpPr>
          <p:spPr>
            <a:xfrm>
              <a:off x="172299" y="2466456"/>
              <a:ext cx="772737" cy="771508"/>
            </a:xfrm>
            <a:prstGeom prst="ellipse">
              <a:avLst/>
            </a:prstGeom>
            <a:solidFill>
              <a:srgbClr val="18AEAA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  <p:pic>
          <p:nvPicPr>
            <p:cNvPr id="116" name="Google Shape;116;p4" descr="A picture containing logo&#10;&#10;Description automatically generated"/>
            <p:cNvPicPr preferRelativeResize="0"/>
            <p:nvPr/>
          </p:nvPicPr>
          <p:blipFill rotWithShape="1">
            <a:blip r:embed="rId7">
              <a:alphaModFix/>
            </a:blip>
            <a:srcRect l="36905" t="40620" r="38200" b="36637"/>
            <a:stretch/>
          </p:blipFill>
          <p:spPr>
            <a:xfrm>
              <a:off x="87535" y="2636638"/>
              <a:ext cx="878638" cy="4515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7" name="Google Shape;117;p4"/>
          <p:cNvSpPr txBox="1"/>
          <p:nvPr/>
        </p:nvSpPr>
        <p:spPr>
          <a:xfrm>
            <a:off x="151223" y="3025118"/>
            <a:ext cx="16083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Weldzone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8" name="Google Shape;118;p4"/>
          <p:cNvSpPr txBox="1"/>
          <p:nvPr/>
        </p:nvSpPr>
        <p:spPr>
          <a:xfrm>
            <a:off x="1260973" y="3021608"/>
            <a:ext cx="16083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Nuclear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9" name="Google Shape;119;p4"/>
          <p:cNvSpPr txBox="1"/>
          <p:nvPr/>
        </p:nvSpPr>
        <p:spPr>
          <a:xfrm>
            <a:off x="80475" y="4227450"/>
            <a:ext cx="16083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Electronics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127016" y="1883401"/>
            <a:ext cx="225102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Site specific testing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1" name="Google Shape;121;p4"/>
          <p:cNvGrpSpPr/>
          <p:nvPr/>
        </p:nvGrpSpPr>
        <p:grpSpPr>
          <a:xfrm>
            <a:off x="6987362" y="3111607"/>
            <a:ext cx="846375" cy="846375"/>
            <a:chOff x="7923589" y="1996998"/>
            <a:chExt cx="772737" cy="772737"/>
          </a:xfrm>
        </p:grpSpPr>
        <p:sp>
          <p:nvSpPr>
            <p:cNvPr id="122" name="Google Shape;122;p4"/>
            <p:cNvSpPr/>
            <p:nvPr/>
          </p:nvSpPr>
          <p:spPr>
            <a:xfrm rot="5400000">
              <a:off x="7923589" y="1996998"/>
              <a:ext cx="772737" cy="772737"/>
            </a:xfrm>
            <a:prstGeom prst="ellipse">
              <a:avLst/>
            </a:prstGeom>
            <a:solidFill>
              <a:srgbClr val="2F559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  <p:pic>
          <p:nvPicPr>
            <p:cNvPr id="123" name="Google Shape;123;p4" descr="A picture containing indoor, banana, floor, athletic game&#10;&#10;Description automatically generated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 flipH="1">
              <a:off x="7975586" y="2046824"/>
              <a:ext cx="668741" cy="6687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4" name="Google Shape;124;p4"/>
          <p:cNvSpPr txBox="1"/>
          <p:nvPr/>
        </p:nvSpPr>
        <p:spPr>
          <a:xfrm>
            <a:off x="7883027" y="3290756"/>
            <a:ext cx="105299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Microscale analysis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5" name="Google Shape;125;p4"/>
          <p:cNvGrpSpPr/>
          <p:nvPr/>
        </p:nvGrpSpPr>
        <p:grpSpPr>
          <a:xfrm>
            <a:off x="8080257" y="1936014"/>
            <a:ext cx="846375" cy="859585"/>
            <a:chOff x="7957487" y="2269942"/>
            <a:chExt cx="846375" cy="859585"/>
          </a:xfrm>
        </p:grpSpPr>
        <p:sp>
          <p:nvSpPr>
            <p:cNvPr id="126" name="Google Shape;126;p4"/>
            <p:cNvSpPr/>
            <p:nvPr/>
          </p:nvSpPr>
          <p:spPr>
            <a:xfrm rot="5400000">
              <a:off x="7957487" y="2269942"/>
              <a:ext cx="846375" cy="846375"/>
            </a:xfrm>
            <a:prstGeom prst="ellipse">
              <a:avLst/>
            </a:prstGeom>
            <a:solidFill>
              <a:srgbClr val="2F559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  <p:pic>
          <p:nvPicPr>
            <p:cNvPr id="127" name="Google Shape;127;p4" descr="Icon&#10;&#10;Description automatically generated"/>
            <p:cNvPicPr preferRelativeResize="0"/>
            <p:nvPr/>
          </p:nvPicPr>
          <p:blipFill rotWithShape="1">
            <a:blip r:embed="rId9">
              <a:alphaModFix/>
            </a:blip>
            <a:srcRect l="47342" t="10883" r="32149" b="14016"/>
            <a:stretch/>
          </p:blipFill>
          <p:spPr>
            <a:xfrm>
              <a:off x="8235485" y="2328522"/>
              <a:ext cx="388864" cy="80100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8" name="Google Shape;128;p4"/>
          <p:cNvSpPr txBox="1"/>
          <p:nvPr/>
        </p:nvSpPr>
        <p:spPr>
          <a:xfrm>
            <a:off x="7047205" y="2093588"/>
            <a:ext cx="112339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Identifying failure mechanisms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9" name="Google Shape;129;p4"/>
          <p:cNvSpPr txBox="1"/>
          <p:nvPr/>
        </p:nvSpPr>
        <p:spPr>
          <a:xfrm>
            <a:off x="5847501" y="4103825"/>
            <a:ext cx="317553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Aiding to unravel the unknown and contribute to ground-breaking research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0" name="Google Shape;130;p4"/>
          <p:cNvGrpSpPr/>
          <p:nvPr/>
        </p:nvGrpSpPr>
        <p:grpSpPr>
          <a:xfrm>
            <a:off x="3616908" y="4361072"/>
            <a:ext cx="1889051" cy="1806188"/>
            <a:chOff x="3601515" y="4346903"/>
            <a:chExt cx="1889051" cy="1806188"/>
          </a:xfrm>
        </p:grpSpPr>
        <p:sp>
          <p:nvSpPr>
            <p:cNvPr id="131" name="Google Shape;131;p4"/>
            <p:cNvSpPr/>
            <p:nvPr/>
          </p:nvSpPr>
          <p:spPr>
            <a:xfrm>
              <a:off x="3648327" y="4346903"/>
              <a:ext cx="1806188" cy="1806188"/>
            </a:xfrm>
            <a:prstGeom prst="ellipse">
              <a:avLst/>
            </a:prstGeom>
            <a:solidFill>
              <a:srgbClr val="757070"/>
            </a:solidFill>
            <a:ln w="9525" cap="flat" cmpd="sng">
              <a:solidFill>
                <a:srgbClr val="8DA9DB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3766899" y="4459792"/>
              <a:ext cx="1569043" cy="1569043"/>
            </a:xfrm>
            <a:prstGeom prst="ellipse">
              <a:avLst/>
            </a:prstGeom>
            <a:solidFill>
              <a:srgbClr val="3F3F3F"/>
            </a:solidFill>
            <a:ln w="9525" cap="flat" cmpd="sng">
              <a:solidFill>
                <a:srgbClr val="8DA9DB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133" name="Google Shape;133;p4"/>
            <p:cNvSpPr txBox="1"/>
            <p:nvPr/>
          </p:nvSpPr>
          <p:spPr>
            <a:xfrm>
              <a:off x="3911247" y="4597075"/>
              <a:ext cx="1243826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Quattrocento Sans"/>
                <a:buNone/>
              </a:pPr>
              <a:r>
                <a:rPr lang="en-IN" sz="1600" b="0" i="0" u="none" strike="noStrike" cap="none" dirty="0">
                  <a:solidFill>
                    <a:schemeClr val="lt1"/>
                  </a:solidFill>
                  <a:latin typeface="Calibri" panose="020F0502020204030204" pitchFamily="34" charset="0"/>
                  <a:ea typeface="Quattrocento Sans"/>
                  <a:cs typeface="Calibri" panose="020F0502020204030204" pitchFamily="34" charset="0"/>
                  <a:sym typeface="Quattrocento Sans"/>
                </a:rPr>
                <a:t>Failure analysis</a:t>
              </a:r>
              <a:endParaRPr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4" name="Google Shape;134;p4"/>
            <p:cNvSpPr txBox="1"/>
            <p:nvPr/>
          </p:nvSpPr>
          <p:spPr>
            <a:xfrm>
              <a:off x="3601515" y="5151379"/>
              <a:ext cx="1889051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400">
                  <a:solidFill>
                    <a:schemeClr val="lt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4 billion $ industry</a:t>
              </a: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5" name="Google Shape;135;p4"/>
            <p:cNvSpPr txBox="1"/>
            <p:nvPr/>
          </p:nvSpPr>
          <p:spPr>
            <a:xfrm>
              <a:off x="3901619" y="5458720"/>
              <a:ext cx="12677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400">
                  <a:solidFill>
                    <a:schemeClr val="lt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Limited expertise</a:t>
              </a: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36" name="Google Shape;136;p4"/>
          <p:cNvSpPr txBox="1"/>
          <p:nvPr/>
        </p:nvSpPr>
        <p:spPr>
          <a:xfrm>
            <a:off x="4908395" y="2767969"/>
            <a:ext cx="195645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Characterization of materials mimicking the service conditions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2400473" y="2856077"/>
            <a:ext cx="158039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Site specific testing of in service components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8" name="Google Shape;138;p4"/>
          <p:cNvSpPr txBox="1"/>
          <p:nvPr/>
        </p:nvSpPr>
        <p:spPr>
          <a:xfrm>
            <a:off x="135748" y="4603852"/>
            <a:ext cx="482272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Standard test specimens cannot be used!!!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5" descr="H:\images for m6999\Assembly final.tif"/>
          <p:cNvPicPr preferRelativeResize="0"/>
          <p:nvPr/>
        </p:nvPicPr>
        <p:blipFill rotWithShape="1">
          <a:blip r:embed="rId3">
            <a:alphaModFix/>
          </a:blip>
          <a:srcRect l="43744" t="27173" r="24369" b="42910"/>
          <a:stretch/>
        </p:blipFill>
        <p:spPr>
          <a:xfrm>
            <a:off x="154678" y="1704806"/>
            <a:ext cx="8853166" cy="46623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" name="Google Shape;144;p5"/>
          <p:cNvGrpSpPr/>
          <p:nvPr/>
        </p:nvGrpSpPr>
        <p:grpSpPr>
          <a:xfrm>
            <a:off x="632279" y="601756"/>
            <a:ext cx="5082341" cy="829010"/>
            <a:chOff x="801724" y="1931889"/>
            <a:chExt cx="5082341" cy="829010"/>
          </a:xfrm>
        </p:grpSpPr>
        <p:sp>
          <p:nvSpPr>
            <p:cNvPr id="145" name="Google Shape;145;p5"/>
            <p:cNvSpPr txBox="1"/>
            <p:nvPr/>
          </p:nvSpPr>
          <p:spPr>
            <a:xfrm>
              <a:off x="801724" y="2199976"/>
              <a:ext cx="5082341" cy="5609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4050">
                  <a:solidFill>
                    <a:srgbClr val="30949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The solutions</a:t>
              </a:r>
              <a:endParaRPr/>
            </a:p>
          </p:txBody>
        </p:sp>
        <p:sp>
          <p:nvSpPr>
            <p:cNvPr id="146" name="Google Shape;146;p5"/>
            <p:cNvSpPr txBox="1"/>
            <p:nvPr/>
          </p:nvSpPr>
          <p:spPr>
            <a:xfrm>
              <a:off x="801725" y="1931889"/>
              <a:ext cx="1495078" cy="2680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600">
                  <a:solidFill>
                    <a:srgbClr val="206899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InsituMicron</a:t>
              </a:r>
              <a:endParaRPr/>
            </a:p>
          </p:txBody>
        </p:sp>
      </p:grpSp>
      <p:sp>
        <p:nvSpPr>
          <p:cNvPr id="147" name="Google Shape;147;p5"/>
          <p:cNvSpPr/>
          <p:nvPr/>
        </p:nvSpPr>
        <p:spPr>
          <a:xfrm>
            <a:off x="4533873" y="1670239"/>
            <a:ext cx="4488602" cy="2616626"/>
          </a:xfrm>
          <a:prstGeom prst="rect">
            <a:avLst/>
          </a:prstGeom>
          <a:solidFill>
            <a:srgbClr val="2F5597">
              <a:alpha val="76862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 panose="020F0502020204030204" pitchFamily="34" charset="0"/>
              <a:ea typeface="Quattrocento Sans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148" name="Google Shape;148;p5"/>
          <p:cNvSpPr/>
          <p:nvPr/>
        </p:nvSpPr>
        <p:spPr>
          <a:xfrm>
            <a:off x="129182" y="1605957"/>
            <a:ext cx="4401014" cy="2681669"/>
          </a:xfrm>
          <a:prstGeom prst="rect">
            <a:avLst/>
          </a:prstGeom>
          <a:solidFill>
            <a:srgbClr val="18AEAA">
              <a:alpha val="72941"/>
            </a:srgbClr>
          </a:solidFill>
          <a:ln>
            <a:noFill/>
          </a:ln>
          <a:effectLst>
            <a:outerShdw blurRad="381000" algn="ctr" rotWithShape="0">
              <a:srgbClr val="000000">
                <a:alpha val="470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 panose="020F0502020204030204" pitchFamily="34" charset="0"/>
              <a:ea typeface="Quattrocento Sans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149" name="Google Shape;149;p5"/>
          <p:cNvSpPr txBox="1"/>
          <p:nvPr/>
        </p:nvSpPr>
        <p:spPr>
          <a:xfrm>
            <a:off x="4658348" y="1883784"/>
            <a:ext cx="833944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IN" sz="36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Quattrocento Sans"/>
                <a:cs typeface="Calibri" panose="020F0502020204030204" pitchFamily="34" charset="0"/>
                <a:sym typeface="Quattrocento Sans"/>
              </a:rPr>
              <a:t>02</a:t>
            </a:r>
            <a:endParaRPr sz="3600" b="0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Quattrocento Sans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150" name="Google Shape;150;p5"/>
          <p:cNvSpPr txBox="1"/>
          <p:nvPr/>
        </p:nvSpPr>
        <p:spPr>
          <a:xfrm>
            <a:off x="217815" y="1857448"/>
            <a:ext cx="900571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IN" sz="36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Quattrocento Sans"/>
                <a:cs typeface="Calibri" panose="020F0502020204030204" pitchFamily="34" charset="0"/>
                <a:sym typeface="Quattrocento Sans"/>
              </a:rPr>
              <a:t>01</a:t>
            </a:r>
            <a:endParaRPr sz="3600" b="0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Quattrocento Sans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151" name="Google Shape;151;p5"/>
          <p:cNvSpPr txBox="1"/>
          <p:nvPr/>
        </p:nvSpPr>
        <p:spPr>
          <a:xfrm>
            <a:off x="245276" y="2426605"/>
            <a:ext cx="357107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Capable of testing miniature samples for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2" name="Google Shape;152;p5"/>
          <p:cNvSpPr txBox="1"/>
          <p:nvPr/>
        </p:nvSpPr>
        <p:spPr>
          <a:xfrm>
            <a:off x="788888" y="2108724"/>
            <a:ext cx="357107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attrocento Sans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Quattrocento Sans"/>
                <a:cs typeface="Calibri" panose="020F0502020204030204" pitchFamily="34" charset="0"/>
                <a:sym typeface="Quattrocento Sans"/>
              </a:rPr>
              <a:t>Miniature testing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" name="Google Shape;153;p5"/>
          <p:cNvSpPr/>
          <p:nvPr/>
        </p:nvSpPr>
        <p:spPr>
          <a:xfrm>
            <a:off x="136157" y="4266316"/>
            <a:ext cx="8884706" cy="2117195"/>
          </a:xfrm>
          <a:prstGeom prst="rect">
            <a:avLst/>
          </a:prstGeom>
          <a:solidFill>
            <a:srgbClr val="757070">
              <a:alpha val="76862"/>
            </a:srgbClr>
          </a:solidFill>
          <a:ln w="12700" cap="flat" cmpd="sng">
            <a:solidFill>
              <a:srgbClr val="6A666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381000" algn="ctr" rotWithShape="0">
              <a:srgbClr val="000000">
                <a:alpha val="470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 panose="020F0502020204030204" pitchFamily="34" charset="0"/>
              <a:ea typeface="Quattrocento Sans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154" name="Google Shape;154;p5"/>
          <p:cNvSpPr txBox="1"/>
          <p:nvPr/>
        </p:nvSpPr>
        <p:spPr>
          <a:xfrm>
            <a:off x="4646984" y="2431675"/>
            <a:ext cx="1723151" cy="31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Can be integrated to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5" name="Google Shape;155;p5"/>
          <p:cNvSpPr txBox="1"/>
          <p:nvPr/>
        </p:nvSpPr>
        <p:spPr>
          <a:xfrm>
            <a:off x="5370748" y="2138230"/>
            <a:ext cx="357107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attrocento Sans"/>
              <a:buNone/>
            </a:pPr>
            <a:r>
              <a:rPr lang="en-IN" sz="1600" b="0" i="1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Quattrocento Sans"/>
                <a:cs typeface="Calibri" panose="020F0502020204030204" pitchFamily="34" charset="0"/>
                <a:sym typeface="Quattrocento Sans"/>
              </a:rPr>
              <a:t>In situ </a:t>
            </a:r>
            <a:r>
              <a:rPr lang="en-IN" sz="1600" b="0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Quattrocento Sans"/>
                <a:cs typeface="Calibri" panose="020F0502020204030204" pitchFamily="34" charset="0"/>
                <a:sym typeface="Quattrocento Sans"/>
              </a:rPr>
              <a:t>testing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6" name="Google Shape;156;p5"/>
          <p:cNvSpPr txBox="1"/>
          <p:nvPr/>
        </p:nvSpPr>
        <p:spPr>
          <a:xfrm>
            <a:off x="3093365" y="5309622"/>
            <a:ext cx="310166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Use of AI/ML techniques for advanced failure analysis and predictions 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7" name="Google Shape;157;p5"/>
          <p:cNvSpPr/>
          <p:nvPr/>
        </p:nvSpPr>
        <p:spPr>
          <a:xfrm>
            <a:off x="129183" y="1430766"/>
            <a:ext cx="8896090" cy="485276"/>
          </a:xfrm>
          <a:prstGeom prst="rect">
            <a:avLst/>
          </a:prstGeom>
          <a:solidFill>
            <a:srgbClr val="757070"/>
          </a:solidFill>
          <a:ln>
            <a:noFill/>
          </a:ln>
          <a:effectLst>
            <a:outerShdw blurRad="381000" algn="ctr" rotWithShape="0">
              <a:srgbClr val="000000">
                <a:alpha val="470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Multiaxial universal testing equipment (MUTE) 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8" name="Google Shape;158;p5"/>
          <p:cNvSpPr txBox="1"/>
          <p:nvPr/>
        </p:nvSpPr>
        <p:spPr>
          <a:xfrm>
            <a:off x="1244501" y="6031337"/>
            <a:ext cx="929620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Indigenous software development for  enhanced strain analysis and better experience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9" name="Google Shape;159;p5"/>
          <p:cNvSpPr txBox="1"/>
          <p:nvPr/>
        </p:nvSpPr>
        <p:spPr>
          <a:xfrm>
            <a:off x="3841447" y="4303704"/>
            <a:ext cx="165084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attrocento Sans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Quattrocento Sans"/>
                <a:cs typeface="Calibri" panose="020F0502020204030204" pitchFamily="34" charset="0"/>
                <a:sym typeface="Quattrocento Sans"/>
              </a:rPr>
              <a:t>Failure analysis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0" name="Google Shape;160;p5"/>
          <p:cNvSpPr txBox="1"/>
          <p:nvPr/>
        </p:nvSpPr>
        <p:spPr>
          <a:xfrm>
            <a:off x="673447" y="4285010"/>
            <a:ext cx="357107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attrocento Sans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Quattrocento Sans"/>
                <a:cs typeface="Calibri" panose="020F0502020204030204" pitchFamily="34" charset="0"/>
                <a:sym typeface="Quattrocento Sans"/>
              </a:rPr>
              <a:t>Products in pipeline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1" name="Google Shape;161;p5"/>
          <p:cNvSpPr txBox="1"/>
          <p:nvPr/>
        </p:nvSpPr>
        <p:spPr>
          <a:xfrm>
            <a:off x="96382" y="3805300"/>
            <a:ext cx="8022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Tension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2" name="Google Shape;162;p5"/>
          <p:cNvSpPr txBox="1"/>
          <p:nvPr/>
        </p:nvSpPr>
        <p:spPr>
          <a:xfrm>
            <a:off x="2617252" y="3745589"/>
            <a:ext cx="25998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4-point bending 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3" name="Google Shape;163;p5"/>
          <p:cNvSpPr txBox="1"/>
          <p:nvPr/>
        </p:nvSpPr>
        <p:spPr>
          <a:xfrm>
            <a:off x="2244565" y="3722020"/>
            <a:ext cx="129132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Biaxial compression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4" name="Google Shape;164;p5"/>
          <p:cNvSpPr txBox="1"/>
          <p:nvPr/>
        </p:nvSpPr>
        <p:spPr>
          <a:xfrm>
            <a:off x="1393673" y="3744866"/>
            <a:ext cx="126609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Compression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5" name="Google Shape;165;p5"/>
          <p:cNvSpPr txBox="1"/>
          <p:nvPr/>
        </p:nvSpPr>
        <p:spPr>
          <a:xfrm>
            <a:off x="652469" y="3755882"/>
            <a:ext cx="972307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Biaxial tension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166" name="Google Shape;166;p5" descr="Icon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710" y="3073207"/>
            <a:ext cx="208952" cy="443983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5"/>
          <p:cNvSpPr/>
          <p:nvPr/>
        </p:nvSpPr>
        <p:spPr>
          <a:xfrm>
            <a:off x="381090" y="2824790"/>
            <a:ext cx="184647" cy="19351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68" name="Google Shape;168;p5"/>
          <p:cNvSpPr/>
          <p:nvPr/>
        </p:nvSpPr>
        <p:spPr>
          <a:xfrm rot="10800000">
            <a:off x="380081" y="3572097"/>
            <a:ext cx="184647" cy="19351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grpSp>
        <p:nvGrpSpPr>
          <p:cNvPr id="169" name="Google Shape;169;p5"/>
          <p:cNvGrpSpPr/>
          <p:nvPr/>
        </p:nvGrpSpPr>
        <p:grpSpPr>
          <a:xfrm>
            <a:off x="694216" y="2800654"/>
            <a:ext cx="915595" cy="982425"/>
            <a:chOff x="507851" y="3422532"/>
            <a:chExt cx="915595" cy="982425"/>
          </a:xfrm>
        </p:grpSpPr>
        <p:pic>
          <p:nvPicPr>
            <p:cNvPr id="170" name="Google Shape;170;p5" descr="Icon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28713" y="3682314"/>
              <a:ext cx="456507" cy="4706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" name="Google Shape;171;p5"/>
            <p:cNvSpPr/>
            <p:nvPr/>
          </p:nvSpPr>
          <p:spPr>
            <a:xfrm>
              <a:off x="876617" y="3422532"/>
              <a:ext cx="184647" cy="19351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172" name="Google Shape;172;p5"/>
            <p:cNvSpPr/>
            <p:nvPr/>
          </p:nvSpPr>
          <p:spPr>
            <a:xfrm rot="5400000">
              <a:off x="1234367" y="3825883"/>
              <a:ext cx="184647" cy="19351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173" name="Google Shape;173;p5"/>
            <p:cNvSpPr/>
            <p:nvPr/>
          </p:nvSpPr>
          <p:spPr>
            <a:xfrm rot="-5400000">
              <a:off x="512282" y="3807548"/>
              <a:ext cx="184647" cy="19351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174" name="Google Shape;174;p5"/>
            <p:cNvSpPr/>
            <p:nvPr/>
          </p:nvSpPr>
          <p:spPr>
            <a:xfrm rot="10800000">
              <a:off x="873488" y="4211447"/>
              <a:ext cx="184647" cy="19351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</p:grpSp>
      <p:grpSp>
        <p:nvGrpSpPr>
          <p:cNvPr id="175" name="Google Shape;175;p5"/>
          <p:cNvGrpSpPr/>
          <p:nvPr/>
        </p:nvGrpSpPr>
        <p:grpSpPr>
          <a:xfrm>
            <a:off x="1835260" y="2817283"/>
            <a:ext cx="399645" cy="885798"/>
            <a:chOff x="1770413" y="3309069"/>
            <a:chExt cx="399645" cy="885798"/>
          </a:xfrm>
        </p:grpSpPr>
        <p:sp>
          <p:nvSpPr>
            <p:cNvPr id="176" name="Google Shape;176;p5"/>
            <p:cNvSpPr/>
            <p:nvPr/>
          </p:nvSpPr>
          <p:spPr>
            <a:xfrm>
              <a:off x="1818040" y="3660777"/>
              <a:ext cx="296618" cy="177244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177" name="Google Shape;177;p5"/>
            <p:cNvSpPr/>
            <p:nvPr/>
          </p:nvSpPr>
          <p:spPr>
            <a:xfrm rot="10800000">
              <a:off x="1861292" y="3309069"/>
              <a:ext cx="184647" cy="19351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1873645" y="4001357"/>
              <a:ext cx="184647" cy="19351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1770413" y="3513562"/>
              <a:ext cx="391112" cy="1164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1778946" y="3863914"/>
              <a:ext cx="391112" cy="1164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</p:grpSp>
      <p:grpSp>
        <p:nvGrpSpPr>
          <p:cNvPr id="181" name="Google Shape;181;p5"/>
          <p:cNvGrpSpPr/>
          <p:nvPr/>
        </p:nvGrpSpPr>
        <p:grpSpPr>
          <a:xfrm>
            <a:off x="2451806" y="2803522"/>
            <a:ext cx="889869" cy="911291"/>
            <a:chOff x="2366266" y="3289402"/>
            <a:chExt cx="889869" cy="911291"/>
          </a:xfrm>
        </p:grpSpPr>
        <p:sp>
          <p:nvSpPr>
            <p:cNvPr id="182" name="Google Shape;182;p5"/>
            <p:cNvSpPr/>
            <p:nvPr/>
          </p:nvSpPr>
          <p:spPr>
            <a:xfrm>
              <a:off x="2657760" y="3603009"/>
              <a:ext cx="279625" cy="286107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183" name="Google Shape;183;p5"/>
            <p:cNvSpPr/>
            <p:nvPr/>
          </p:nvSpPr>
          <p:spPr>
            <a:xfrm rot="5400000">
              <a:off x="2479335" y="3704554"/>
              <a:ext cx="231027" cy="7014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2685388" y="3510930"/>
              <a:ext cx="231027" cy="6035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2689176" y="3921094"/>
              <a:ext cx="231027" cy="6425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186" name="Google Shape;186;p5"/>
            <p:cNvSpPr/>
            <p:nvPr/>
          </p:nvSpPr>
          <p:spPr>
            <a:xfrm rot="5400000">
              <a:off x="2885756" y="3709565"/>
              <a:ext cx="231027" cy="6889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187" name="Google Shape;187;p5"/>
            <p:cNvSpPr/>
            <p:nvPr/>
          </p:nvSpPr>
          <p:spPr>
            <a:xfrm rot="10800000">
              <a:off x="2718637" y="3289402"/>
              <a:ext cx="184647" cy="19351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2707136" y="4007183"/>
              <a:ext cx="184647" cy="19351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189" name="Google Shape;189;p5"/>
            <p:cNvSpPr/>
            <p:nvPr/>
          </p:nvSpPr>
          <p:spPr>
            <a:xfrm rot="5400000">
              <a:off x="2370697" y="3646589"/>
              <a:ext cx="184647" cy="19351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190" name="Google Shape;190;p5"/>
            <p:cNvSpPr/>
            <p:nvPr/>
          </p:nvSpPr>
          <p:spPr>
            <a:xfrm rot="-5400000">
              <a:off x="3067056" y="3653915"/>
              <a:ext cx="184647" cy="19351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</p:grpSp>
      <p:sp>
        <p:nvSpPr>
          <p:cNvPr id="191" name="Google Shape;191;p5"/>
          <p:cNvSpPr/>
          <p:nvPr/>
        </p:nvSpPr>
        <p:spPr>
          <a:xfrm>
            <a:off x="3535892" y="3253746"/>
            <a:ext cx="869582" cy="9248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92" name="Google Shape;192;p5"/>
          <p:cNvSpPr/>
          <p:nvPr/>
        </p:nvSpPr>
        <p:spPr>
          <a:xfrm>
            <a:off x="3520816" y="3385659"/>
            <a:ext cx="128169" cy="298184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93" name="Google Shape;193;p5"/>
          <p:cNvSpPr/>
          <p:nvPr/>
        </p:nvSpPr>
        <p:spPr>
          <a:xfrm>
            <a:off x="4304776" y="3386659"/>
            <a:ext cx="128169" cy="298184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94" name="Google Shape;194;p5"/>
          <p:cNvSpPr/>
          <p:nvPr/>
        </p:nvSpPr>
        <p:spPr>
          <a:xfrm rot="10800000">
            <a:off x="3703759" y="3071238"/>
            <a:ext cx="146800" cy="153907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95" name="Google Shape;195;p5"/>
          <p:cNvSpPr/>
          <p:nvPr/>
        </p:nvSpPr>
        <p:spPr>
          <a:xfrm rot="10800000">
            <a:off x="4053908" y="3074847"/>
            <a:ext cx="146800" cy="153907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196" name="Google Shape;196;p5" descr="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92153" y="2857958"/>
            <a:ext cx="1286888" cy="80405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5"/>
          <p:cNvSpPr txBox="1"/>
          <p:nvPr/>
        </p:nvSpPr>
        <p:spPr>
          <a:xfrm>
            <a:off x="4814804" y="3674573"/>
            <a:ext cx="1258357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X-ray diffractometer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8" name="Google Shape;198;p5"/>
          <p:cNvSpPr txBox="1"/>
          <p:nvPr/>
        </p:nvSpPr>
        <p:spPr>
          <a:xfrm>
            <a:off x="6114210" y="3705540"/>
            <a:ext cx="12436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Optical microscope 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9" name="Google Shape;199;p5"/>
          <p:cNvSpPr txBox="1"/>
          <p:nvPr/>
        </p:nvSpPr>
        <p:spPr>
          <a:xfrm>
            <a:off x="7507002" y="3681275"/>
            <a:ext cx="144102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Raman spectrometer 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0" name="Google Shape;200;p5"/>
          <p:cNvSpPr txBox="1"/>
          <p:nvPr/>
        </p:nvSpPr>
        <p:spPr>
          <a:xfrm>
            <a:off x="3005743" y="4798700"/>
            <a:ext cx="310166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Specialized solutions by experts for failure analysis and predictions 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1" name="Google Shape;201;p5" descr="Ic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01815" y="2851674"/>
            <a:ext cx="640024" cy="801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603065" y="2731530"/>
            <a:ext cx="983303" cy="92910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5"/>
          <p:cNvSpPr txBox="1"/>
          <p:nvPr/>
        </p:nvSpPr>
        <p:spPr>
          <a:xfrm>
            <a:off x="316106" y="5636065"/>
            <a:ext cx="8022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Torsion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04" name="Google Shape;204;p5"/>
          <p:cNvGrpSpPr/>
          <p:nvPr/>
        </p:nvGrpSpPr>
        <p:grpSpPr>
          <a:xfrm>
            <a:off x="524176" y="4669914"/>
            <a:ext cx="340820" cy="950204"/>
            <a:chOff x="381795" y="5008533"/>
            <a:chExt cx="340820" cy="950204"/>
          </a:xfrm>
        </p:grpSpPr>
        <p:pic>
          <p:nvPicPr>
            <p:cNvPr id="205" name="Google Shape;205;p5" descr="Icon&#10;&#10;Description automatically generated with low confidenc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40019" y="5249969"/>
              <a:ext cx="208952" cy="4439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6" name="Google Shape;206;p5"/>
            <p:cNvSpPr/>
            <p:nvPr/>
          </p:nvSpPr>
          <p:spPr>
            <a:xfrm>
              <a:off x="459881" y="5008533"/>
              <a:ext cx="184647" cy="19351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207" name="Google Shape;207;p5"/>
            <p:cNvSpPr/>
            <p:nvPr/>
          </p:nvSpPr>
          <p:spPr>
            <a:xfrm rot="10800000">
              <a:off x="455064" y="5765227"/>
              <a:ext cx="184647" cy="19351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208" name="Google Shape;208;p5"/>
            <p:cNvSpPr/>
            <p:nvPr/>
          </p:nvSpPr>
          <p:spPr>
            <a:xfrm rot="-5639752">
              <a:off x="470168" y="5297758"/>
              <a:ext cx="164073" cy="330189"/>
            </a:xfrm>
            <a:prstGeom prst="curvedRight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1863344" y="4654467"/>
            <a:ext cx="1009023" cy="1018453"/>
            <a:chOff x="2515527" y="4868075"/>
            <a:chExt cx="1009023" cy="1018453"/>
          </a:xfrm>
        </p:grpSpPr>
        <p:sp>
          <p:nvSpPr>
            <p:cNvPr id="210" name="Google Shape;210;p5"/>
            <p:cNvSpPr/>
            <p:nvPr/>
          </p:nvSpPr>
          <p:spPr>
            <a:xfrm rot="5400000">
              <a:off x="3297651" y="5264601"/>
              <a:ext cx="162701" cy="238268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  <p:grpSp>
          <p:nvGrpSpPr>
            <p:cNvPr id="211" name="Google Shape;211;p5"/>
            <p:cNvGrpSpPr/>
            <p:nvPr/>
          </p:nvGrpSpPr>
          <p:grpSpPr>
            <a:xfrm>
              <a:off x="2515527" y="4868075"/>
              <a:ext cx="1009023" cy="1018453"/>
              <a:chOff x="1657831" y="4948095"/>
              <a:chExt cx="1009023" cy="1018453"/>
            </a:xfrm>
          </p:grpSpPr>
          <p:pic>
            <p:nvPicPr>
              <p:cNvPr id="212" name="Google Shape;212;p5" descr="Icon&#10;&#10;Description automatically generated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930659" y="5236094"/>
                <a:ext cx="456507" cy="4706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3" name="Google Shape;213;p5"/>
              <p:cNvSpPr/>
              <p:nvPr/>
            </p:nvSpPr>
            <p:spPr>
              <a:xfrm>
                <a:off x="2069955" y="5713473"/>
                <a:ext cx="162701" cy="238268"/>
              </a:xfrm>
              <a:prstGeom prst="upDownArrow">
                <a:avLst>
                  <a:gd name="adj1" fmla="val 50000"/>
                  <a:gd name="adj2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endParaRPr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2074896" y="4990792"/>
                <a:ext cx="162701" cy="238268"/>
              </a:xfrm>
              <a:prstGeom prst="upDownArrow">
                <a:avLst>
                  <a:gd name="adj1" fmla="val 50000"/>
                  <a:gd name="adj2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endParaRPr>
              </a:p>
            </p:txBody>
          </p:sp>
          <p:sp>
            <p:nvSpPr>
              <p:cNvPr id="215" name="Google Shape;215;p5"/>
              <p:cNvSpPr/>
              <p:nvPr/>
            </p:nvSpPr>
            <p:spPr>
              <a:xfrm rot="5400000">
                <a:off x="1719429" y="5351294"/>
                <a:ext cx="162701" cy="238268"/>
              </a:xfrm>
              <a:prstGeom prst="upDownArrow">
                <a:avLst>
                  <a:gd name="adj1" fmla="val 50000"/>
                  <a:gd name="adj2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endParaRPr>
              </a:p>
            </p:txBody>
          </p:sp>
          <p:pic>
            <p:nvPicPr>
              <p:cNvPr id="216" name="Google Shape;216;p5" descr="Text&#10;&#10;Description automatically generated"/>
              <p:cNvPicPr preferRelativeResize="0"/>
              <p:nvPr/>
            </p:nvPicPr>
            <p:blipFill rotWithShape="1">
              <a:blip r:embed="rId9">
                <a:alphaModFix/>
              </a:blip>
              <a:srcRect l="47475" t="41146" r="44511" b="44038"/>
              <a:stretch/>
            </p:blipFill>
            <p:spPr>
              <a:xfrm>
                <a:off x="1657831" y="4948095"/>
                <a:ext cx="387160" cy="4026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7" name="Google Shape;217;p5" descr="Text&#10;&#10;Description automatically generated"/>
              <p:cNvPicPr preferRelativeResize="0"/>
              <p:nvPr/>
            </p:nvPicPr>
            <p:blipFill rotWithShape="1">
              <a:blip r:embed="rId9">
                <a:alphaModFix/>
              </a:blip>
              <a:srcRect l="47475" t="41146" r="44511" b="44038"/>
              <a:stretch/>
            </p:blipFill>
            <p:spPr>
              <a:xfrm>
                <a:off x="2279694" y="5563906"/>
                <a:ext cx="387160" cy="4026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18" name="Google Shape;218;p5"/>
          <p:cNvSpPr txBox="1"/>
          <p:nvPr/>
        </p:nvSpPr>
        <p:spPr>
          <a:xfrm>
            <a:off x="974664" y="5518649"/>
            <a:ext cx="9524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Uniaxial fatigue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9" name="Google Shape;219;p5"/>
          <p:cNvSpPr txBox="1"/>
          <p:nvPr/>
        </p:nvSpPr>
        <p:spPr>
          <a:xfrm>
            <a:off x="1794392" y="5670523"/>
            <a:ext cx="125707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Biaxial fatigue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20" name="Google Shape;220;p5"/>
          <p:cNvGrpSpPr/>
          <p:nvPr/>
        </p:nvGrpSpPr>
        <p:grpSpPr>
          <a:xfrm>
            <a:off x="1082484" y="4635880"/>
            <a:ext cx="685646" cy="929765"/>
            <a:chOff x="771851" y="4981461"/>
            <a:chExt cx="685646" cy="929765"/>
          </a:xfrm>
        </p:grpSpPr>
        <p:pic>
          <p:nvPicPr>
            <p:cNvPr id="221" name="Google Shape;221;p5" descr="Icon&#10;&#10;Description automatically generated with low confidenc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5141" y="5236162"/>
              <a:ext cx="208952" cy="4439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5" descr="Text&#10;&#10;Description automatically generated"/>
            <p:cNvPicPr preferRelativeResize="0"/>
            <p:nvPr/>
          </p:nvPicPr>
          <p:blipFill rotWithShape="1">
            <a:blip r:embed="rId9">
              <a:alphaModFix/>
            </a:blip>
            <a:srcRect l="41297" t="41146" r="44512" b="44038"/>
            <a:stretch/>
          </p:blipFill>
          <p:spPr>
            <a:xfrm>
              <a:off x="771851" y="5232670"/>
              <a:ext cx="685646" cy="4026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" name="Google Shape;223;p5"/>
            <p:cNvSpPr/>
            <p:nvPr/>
          </p:nvSpPr>
          <p:spPr>
            <a:xfrm>
              <a:off x="1058266" y="4981461"/>
              <a:ext cx="162701" cy="238268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1063844" y="5672958"/>
              <a:ext cx="162701" cy="238268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</p:grpSp>
      <p:cxnSp>
        <p:nvCxnSpPr>
          <p:cNvPr id="225" name="Google Shape;225;p5"/>
          <p:cNvCxnSpPr/>
          <p:nvPr/>
        </p:nvCxnSpPr>
        <p:spPr>
          <a:xfrm>
            <a:off x="3136230" y="4492212"/>
            <a:ext cx="13659" cy="1448004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6" name="Google Shape;226;p5"/>
          <p:cNvCxnSpPr/>
          <p:nvPr/>
        </p:nvCxnSpPr>
        <p:spPr>
          <a:xfrm>
            <a:off x="6066187" y="4424070"/>
            <a:ext cx="13659" cy="1448004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7" name="Google Shape;227;p5"/>
          <p:cNvSpPr txBox="1"/>
          <p:nvPr/>
        </p:nvSpPr>
        <p:spPr>
          <a:xfrm>
            <a:off x="6927978" y="4300959"/>
            <a:ext cx="165084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attrocento Sans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Quattrocento Sans"/>
                <a:cs typeface="Calibri" panose="020F0502020204030204" pitchFamily="34" charset="0"/>
                <a:sym typeface="Quattrocento Sans"/>
              </a:rPr>
              <a:t>Future objectives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8" name="Google Shape;228;p5" descr="A picture containing silhouette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 l="18640" t="37725" r="69996" b="40310"/>
          <a:stretch/>
        </p:blipFill>
        <p:spPr>
          <a:xfrm>
            <a:off x="6311627" y="4451053"/>
            <a:ext cx="384570" cy="418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5" descr="A picture containing silhouette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 l="35907" t="37725" r="50750" b="40310"/>
          <a:stretch/>
        </p:blipFill>
        <p:spPr>
          <a:xfrm>
            <a:off x="6196905" y="4874148"/>
            <a:ext cx="512962" cy="474959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5"/>
          <p:cNvSpPr txBox="1"/>
          <p:nvPr/>
        </p:nvSpPr>
        <p:spPr>
          <a:xfrm>
            <a:off x="5999675" y="5285992"/>
            <a:ext cx="106973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Heating and cooling stages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31" name="Google Shape;231;p5" descr="A picture containing text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 l="28808" t="24745" r="30474" b="30013"/>
          <a:stretch/>
        </p:blipFill>
        <p:spPr>
          <a:xfrm>
            <a:off x="8118242" y="4794834"/>
            <a:ext cx="814887" cy="50931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5"/>
          <p:cNvSpPr txBox="1"/>
          <p:nvPr/>
        </p:nvSpPr>
        <p:spPr>
          <a:xfrm>
            <a:off x="7924332" y="5345400"/>
            <a:ext cx="1225947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In situ electro-chemistry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33" name="Google Shape;233;p5" descr="A picture containing logo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 l="35833" t="30934" r="39601" b="30012"/>
          <a:stretch/>
        </p:blipFill>
        <p:spPr>
          <a:xfrm>
            <a:off x="6968666" y="4537048"/>
            <a:ext cx="1034679" cy="92524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5"/>
          <p:cNvSpPr txBox="1"/>
          <p:nvPr/>
        </p:nvSpPr>
        <p:spPr>
          <a:xfrm>
            <a:off x="6901228" y="5345400"/>
            <a:ext cx="1225947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In situ electron microscopy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6"/>
          <p:cNvPicPr preferRelativeResize="0"/>
          <p:nvPr/>
        </p:nvPicPr>
        <p:blipFill rotWithShape="1">
          <a:blip r:embed="rId3">
            <a:alphaModFix/>
          </a:blip>
          <a:srcRect t="23147"/>
          <a:stretch/>
        </p:blipFill>
        <p:spPr>
          <a:xfrm>
            <a:off x="292287" y="1704281"/>
            <a:ext cx="8501188" cy="460590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grpSp>
        <p:nvGrpSpPr>
          <p:cNvPr id="240" name="Google Shape;240;p6"/>
          <p:cNvGrpSpPr/>
          <p:nvPr/>
        </p:nvGrpSpPr>
        <p:grpSpPr>
          <a:xfrm>
            <a:off x="2127738" y="3706838"/>
            <a:ext cx="4888523" cy="604910"/>
            <a:chOff x="2127738" y="3706838"/>
            <a:chExt cx="4888523" cy="604910"/>
          </a:xfrm>
        </p:grpSpPr>
        <p:sp>
          <p:nvSpPr>
            <p:cNvPr id="241" name="Google Shape;241;p6"/>
            <p:cNvSpPr/>
            <p:nvPr/>
          </p:nvSpPr>
          <p:spPr>
            <a:xfrm>
              <a:off x="2127738" y="3706838"/>
              <a:ext cx="4888523" cy="604910"/>
            </a:xfrm>
            <a:prstGeom prst="right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206B9A"/>
                </a:gs>
                <a:gs pos="66000">
                  <a:srgbClr val="309492"/>
                </a:gs>
                <a:gs pos="100000">
                  <a:srgbClr val="18AEAA"/>
                </a:gs>
              </a:gsLst>
              <a:lin ang="0" scaled="0"/>
            </a:gra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6"/>
            <p:cNvSpPr txBox="1"/>
            <p:nvPr/>
          </p:nvSpPr>
          <p:spPr>
            <a:xfrm>
              <a:off x="2767435" y="3824627"/>
              <a:ext cx="31089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Evolution of prototypes</a:t>
              </a:r>
              <a:endParaRPr/>
            </a:p>
          </p:txBody>
        </p:sp>
      </p:grpSp>
      <p:grpSp>
        <p:nvGrpSpPr>
          <p:cNvPr id="243" name="Google Shape;243;p6"/>
          <p:cNvGrpSpPr/>
          <p:nvPr/>
        </p:nvGrpSpPr>
        <p:grpSpPr>
          <a:xfrm>
            <a:off x="336859" y="383707"/>
            <a:ext cx="7442576" cy="1265283"/>
            <a:chOff x="801725" y="1931889"/>
            <a:chExt cx="7442576" cy="1265283"/>
          </a:xfrm>
        </p:grpSpPr>
        <p:sp>
          <p:nvSpPr>
            <p:cNvPr id="244" name="Google Shape;244;p6"/>
            <p:cNvSpPr txBox="1"/>
            <p:nvPr/>
          </p:nvSpPr>
          <p:spPr>
            <a:xfrm>
              <a:off x="801725" y="2199976"/>
              <a:ext cx="7442576" cy="9971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3600">
                  <a:solidFill>
                    <a:srgbClr val="30949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Miniature multiaxial universal testing equipment (MUTE)</a:t>
              </a:r>
              <a:endParaRPr/>
            </a:p>
          </p:txBody>
        </p:sp>
        <p:sp>
          <p:nvSpPr>
            <p:cNvPr id="245" name="Google Shape;245;p6"/>
            <p:cNvSpPr txBox="1"/>
            <p:nvPr/>
          </p:nvSpPr>
          <p:spPr>
            <a:xfrm>
              <a:off x="801725" y="1931889"/>
              <a:ext cx="1495078" cy="2680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600">
                  <a:solidFill>
                    <a:srgbClr val="206899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InsituMicron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7"/>
          <p:cNvGrpSpPr/>
          <p:nvPr/>
        </p:nvGrpSpPr>
        <p:grpSpPr>
          <a:xfrm>
            <a:off x="129740" y="1681943"/>
            <a:ext cx="8884520" cy="4615892"/>
            <a:chOff x="296756" y="1418969"/>
            <a:chExt cx="8884520" cy="4615892"/>
          </a:xfrm>
        </p:grpSpPr>
        <p:sp>
          <p:nvSpPr>
            <p:cNvPr id="251" name="Google Shape;251;p7"/>
            <p:cNvSpPr/>
            <p:nvPr/>
          </p:nvSpPr>
          <p:spPr>
            <a:xfrm>
              <a:off x="3800414" y="2385229"/>
              <a:ext cx="5380862" cy="3369365"/>
            </a:xfrm>
            <a:prstGeom prst="rect">
              <a:avLst/>
            </a:prstGeom>
            <a:solidFill>
              <a:srgbClr val="323F4F"/>
            </a:solidFill>
            <a:ln w="9525" cap="flat" cmpd="sng">
              <a:solidFill>
                <a:srgbClr val="323F4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pic>
          <p:nvPicPr>
            <p:cNvPr id="252" name="Google Shape;252;p7"/>
            <p:cNvPicPr preferRelativeResize="0"/>
            <p:nvPr/>
          </p:nvPicPr>
          <p:blipFill rotWithShape="1">
            <a:blip r:embed="rId3">
              <a:alphaModFix/>
            </a:blip>
            <a:srcRect b="5587"/>
            <a:stretch/>
          </p:blipFill>
          <p:spPr>
            <a:xfrm>
              <a:off x="296756" y="2034903"/>
              <a:ext cx="3462654" cy="39999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" name="Google Shape;253;p7"/>
            <p:cNvSpPr txBox="1"/>
            <p:nvPr/>
          </p:nvSpPr>
          <p:spPr>
            <a:xfrm>
              <a:off x="426321" y="1418969"/>
              <a:ext cx="3203523" cy="830997"/>
            </a:xfrm>
            <a:prstGeom prst="rect">
              <a:avLst/>
            </a:prstGeom>
            <a:solidFill>
              <a:srgbClr val="323F4F"/>
            </a:solidFill>
            <a:ln w="9525" cap="flat" cmpd="sng">
              <a:solidFill>
                <a:srgbClr val="6A666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600" b="1" i="1">
                  <a:solidFill>
                    <a:schemeClr val="lt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In situ </a:t>
              </a:r>
              <a:r>
                <a:rPr lang="en-IN" sz="1600" b="1">
                  <a:solidFill>
                    <a:schemeClr val="lt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multiaxial universal testing equipment</a:t>
              </a: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600" b="1">
                  <a:solidFill>
                    <a:srgbClr val="18AEAA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First of its kind</a:t>
              </a: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aphicFrame>
        <p:nvGraphicFramePr>
          <p:cNvPr id="254" name="Google Shape;254;p7"/>
          <p:cNvGraphicFramePr/>
          <p:nvPr>
            <p:extLst>
              <p:ext uri="{D42A27DB-BD31-4B8C-83A1-F6EECF244321}">
                <p14:modId xmlns:p14="http://schemas.microsoft.com/office/powerpoint/2010/main" val="674570556"/>
              </p:ext>
            </p:extLst>
          </p:nvPr>
        </p:nvGraphicFramePr>
        <p:xfrm>
          <a:off x="3742461" y="2807711"/>
          <a:ext cx="5162725" cy="3050410"/>
        </p:xfrm>
        <a:graphic>
          <a:graphicData uri="http://schemas.openxmlformats.org/drawingml/2006/table">
            <a:tbl>
              <a:tblPr firstRow="1" bandRow="1">
                <a:noFill/>
                <a:tableStyleId>{AA64BFEC-796E-4487-9D66-7150BBCC23ED}</a:tableStyleId>
              </a:tblPr>
              <a:tblGrid>
                <a:gridCol w="253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Dimensions </a:t>
                      </a:r>
                      <a:endParaRPr sz="1400" b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400 mm × 400 mm × 175 mm </a:t>
                      </a:r>
                      <a:endParaRPr sz="1400" b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Displacement stroke </a:t>
                      </a:r>
                      <a:endParaRPr sz="1400" b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35mm/axes</a:t>
                      </a:r>
                      <a:endParaRPr sz="1400" b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Maximum loading capacity </a:t>
                      </a:r>
                      <a:endParaRPr sz="1400" b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8000 N</a:t>
                      </a:r>
                      <a:endParaRPr sz="1400" b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Operational loading capacity </a:t>
                      </a:r>
                      <a:endParaRPr sz="1400" b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7500 N</a:t>
                      </a:r>
                      <a:endParaRPr sz="1400" b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Minimum step size </a:t>
                      </a:r>
                      <a:endParaRPr sz="1400" b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0.4 μm/axes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Cross head displacement rate </a:t>
                      </a:r>
                      <a:endParaRPr sz="1400" b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Loading rate </a:t>
                      </a:r>
                      <a:endParaRPr sz="1400" b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 N/s to 450 N/s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Customized graphical user interface - easy to use                                              </a:t>
                      </a:r>
                      <a:endParaRPr sz="1400" b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255" name="Google Shape;255;p7"/>
          <p:cNvGrpSpPr/>
          <p:nvPr/>
        </p:nvGrpSpPr>
        <p:grpSpPr>
          <a:xfrm>
            <a:off x="344233" y="560165"/>
            <a:ext cx="7442576" cy="829010"/>
            <a:chOff x="801725" y="1931889"/>
            <a:chExt cx="7442576" cy="829010"/>
          </a:xfrm>
        </p:grpSpPr>
        <p:sp>
          <p:nvSpPr>
            <p:cNvPr id="256" name="Google Shape;256;p7"/>
            <p:cNvSpPr txBox="1"/>
            <p:nvPr/>
          </p:nvSpPr>
          <p:spPr>
            <a:xfrm>
              <a:off x="801725" y="2199976"/>
              <a:ext cx="7442576" cy="5609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4050">
                  <a:solidFill>
                    <a:srgbClr val="30949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Final prototype - (MUTE)</a:t>
              </a:r>
              <a:endParaRPr/>
            </a:p>
          </p:txBody>
        </p:sp>
        <p:sp>
          <p:nvSpPr>
            <p:cNvPr id="257" name="Google Shape;257;p7"/>
            <p:cNvSpPr txBox="1"/>
            <p:nvPr/>
          </p:nvSpPr>
          <p:spPr>
            <a:xfrm>
              <a:off x="801725" y="1931889"/>
              <a:ext cx="1495078" cy="2680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600">
                  <a:solidFill>
                    <a:srgbClr val="206899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InsituMicron</a:t>
              </a:r>
              <a:endParaRPr/>
            </a:p>
          </p:txBody>
        </p:sp>
      </p:grpSp>
      <p:sp>
        <p:nvSpPr>
          <p:cNvPr id="258" name="Google Shape;258;p7"/>
          <p:cNvSpPr txBox="1"/>
          <p:nvPr/>
        </p:nvSpPr>
        <p:spPr>
          <a:xfrm>
            <a:off x="3592394" y="1626519"/>
            <a:ext cx="5380862" cy="94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>
                <a:solidFill>
                  <a:srgbClr val="131413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Indian filing: </a:t>
            </a:r>
            <a:r>
              <a:rPr lang="en-IN" sz="1400" b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Application no. 202041012088 - Dated 20.03.2020 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IN" sz="1400">
                <a:solidFill>
                  <a:srgbClr val="131413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PCT filing: </a:t>
            </a:r>
            <a:r>
              <a:rPr lang="en-IN" sz="1400" b="1">
                <a:solidFill>
                  <a:srgbClr val="131413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Application no. </a:t>
            </a:r>
            <a:r>
              <a:rPr lang="en-IN" sz="1400" b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PCT/IN2021/050277 - </a:t>
            </a:r>
            <a:r>
              <a:rPr lang="en-IN" sz="1400" b="1">
                <a:solidFill>
                  <a:srgbClr val="131413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Dated 18.03.2021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IN" sz="1400" b="1">
                <a:solidFill>
                  <a:srgbClr val="131413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TRL – 9 </a:t>
            </a:r>
            <a:r>
              <a:rPr lang="en-IN" sz="1400">
                <a:solidFill>
                  <a:srgbClr val="131413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(With little aesthetics improvement – Market ready condition)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9" name="Google Shape;259;p7"/>
          <p:cNvSpPr txBox="1"/>
          <p:nvPr/>
        </p:nvSpPr>
        <p:spPr>
          <a:xfrm>
            <a:off x="3592394" y="6067894"/>
            <a:ext cx="568223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>
                <a:solidFill>
                  <a:srgbClr val="18AEAA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To know more - </a:t>
            </a:r>
            <a:r>
              <a:rPr lang="en-IN" sz="1400" b="1" u="sng">
                <a:solidFill>
                  <a:srgbClr val="18AEAA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https://www.youtube.com/watch?v=oMD-vMZfEZI</a:t>
            </a:r>
            <a:endParaRPr sz="1400" b="1">
              <a:solidFill>
                <a:srgbClr val="18AEAA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</p:cSld>
  <p:clrMapOvr>
    <a:masterClrMapping/>
  </p:clrMapOvr>
  <p:transition spd="med">
    <p:split orient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oogle Shape;264;p8"/>
          <p:cNvGrpSpPr/>
          <p:nvPr/>
        </p:nvGrpSpPr>
        <p:grpSpPr>
          <a:xfrm>
            <a:off x="344233" y="531136"/>
            <a:ext cx="7442576" cy="766685"/>
            <a:chOff x="801725" y="1931889"/>
            <a:chExt cx="7442576" cy="766685"/>
          </a:xfrm>
        </p:grpSpPr>
        <p:sp>
          <p:nvSpPr>
            <p:cNvPr id="265" name="Google Shape;265;p8"/>
            <p:cNvSpPr txBox="1"/>
            <p:nvPr/>
          </p:nvSpPr>
          <p:spPr>
            <a:xfrm>
              <a:off x="801725" y="2199976"/>
              <a:ext cx="7442576" cy="498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3600">
                  <a:solidFill>
                    <a:srgbClr val="30949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Miniature sample testing- (MUTE)</a:t>
              </a:r>
              <a:endParaRPr/>
            </a:p>
          </p:txBody>
        </p:sp>
        <p:sp>
          <p:nvSpPr>
            <p:cNvPr id="266" name="Google Shape;266;p8"/>
            <p:cNvSpPr txBox="1"/>
            <p:nvPr/>
          </p:nvSpPr>
          <p:spPr>
            <a:xfrm>
              <a:off x="801725" y="1931889"/>
              <a:ext cx="1495078" cy="2680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600">
                  <a:solidFill>
                    <a:srgbClr val="206899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InsituMicron</a:t>
              </a:r>
              <a:endParaRPr/>
            </a:p>
          </p:txBody>
        </p:sp>
      </p:grpSp>
      <p:sp>
        <p:nvSpPr>
          <p:cNvPr id="267" name="Google Shape;267;p8"/>
          <p:cNvSpPr/>
          <p:nvPr/>
        </p:nvSpPr>
        <p:spPr>
          <a:xfrm>
            <a:off x="159656" y="1371838"/>
            <a:ext cx="8827630" cy="2394620"/>
          </a:xfrm>
          <a:prstGeom prst="rect">
            <a:avLst/>
          </a:prstGeom>
          <a:solidFill>
            <a:srgbClr val="323F4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68" name="Google Shape;268;p8"/>
          <p:cNvSpPr/>
          <p:nvPr/>
        </p:nvSpPr>
        <p:spPr>
          <a:xfrm>
            <a:off x="159656" y="3920067"/>
            <a:ext cx="8821057" cy="2315028"/>
          </a:xfrm>
          <a:prstGeom prst="rect">
            <a:avLst/>
          </a:prstGeom>
          <a:solidFill>
            <a:srgbClr val="323F4F"/>
          </a:solidFill>
          <a:ln w="12700" cap="flat" cmpd="sng">
            <a:solidFill>
              <a:srgbClr val="323F4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269" name="Google Shape;269;p8"/>
          <p:cNvPicPr preferRelativeResize="0"/>
          <p:nvPr/>
        </p:nvPicPr>
        <p:blipFill rotWithShape="1">
          <a:blip r:embed="rId3">
            <a:alphaModFix/>
          </a:blip>
          <a:srcRect l="7299" t="9207" r="13378" b="3169"/>
          <a:stretch/>
        </p:blipFill>
        <p:spPr>
          <a:xfrm>
            <a:off x="159657" y="1701509"/>
            <a:ext cx="2471545" cy="206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6694" y="2537159"/>
            <a:ext cx="1444349" cy="870736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8"/>
          <p:cNvSpPr txBox="1"/>
          <p:nvPr/>
        </p:nvSpPr>
        <p:spPr>
          <a:xfrm>
            <a:off x="156714" y="1381132"/>
            <a:ext cx="247154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>
                <a:solidFill>
                  <a:srgbClr val="18AEAA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Uniaxial Compression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72" name="Google Shape;272;p8"/>
          <p:cNvGrpSpPr/>
          <p:nvPr/>
        </p:nvGrpSpPr>
        <p:grpSpPr>
          <a:xfrm>
            <a:off x="156714" y="3894868"/>
            <a:ext cx="2471545" cy="2329011"/>
            <a:chOff x="6145869" y="1701508"/>
            <a:chExt cx="2471545" cy="2329011"/>
          </a:xfrm>
        </p:grpSpPr>
        <p:pic>
          <p:nvPicPr>
            <p:cNvPr id="273" name="Google Shape;273;p8"/>
            <p:cNvPicPr preferRelativeResize="0"/>
            <p:nvPr/>
          </p:nvPicPr>
          <p:blipFill rotWithShape="1">
            <a:blip r:embed="rId5">
              <a:alphaModFix/>
            </a:blip>
            <a:srcRect l="5200" t="9066" r="13187" b="3589"/>
            <a:stretch/>
          </p:blipFill>
          <p:spPr>
            <a:xfrm>
              <a:off x="6145869" y="1701508"/>
              <a:ext cx="2471545" cy="20100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4" name="Google Shape;274;p8"/>
            <p:cNvSpPr txBox="1"/>
            <p:nvPr/>
          </p:nvSpPr>
          <p:spPr>
            <a:xfrm>
              <a:off x="6148811" y="3722742"/>
              <a:ext cx="246860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400" b="1">
                  <a:solidFill>
                    <a:srgbClr val="18AEAA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Uniaxial Tension</a:t>
              </a: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75" name="Google Shape;275;p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675711" y="2299322"/>
              <a:ext cx="1913701" cy="10467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6" name="Google Shape;276;p8"/>
          <p:cNvGrpSpPr/>
          <p:nvPr/>
        </p:nvGrpSpPr>
        <p:grpSpPr>
          <a:xfrm>
            <a:off x="6511279" y="1382054"/>
            <a:ext cx="2476007" cy="2379312"/>
            <a:chOff x="380291" y="3533211"/>
            <a:chExt cx="2476007" cy="2379312"/>
          </a:xfrm>
        </p:grpSpPr>
        <p:pic>
          <p:nvPicPr>
            <p:cNvPr id="277" name="Google Shape;277;p8"/>
            <p:cNvPicPr preferRelativeResize="0"/>
            <p:nvPr/>
          </p:nvPicPr>
          <p:blipFill rotWithShape="1">
            <a:blip r:embed="rId7">
              <a:alphaModFix/>
            </a:blip>
            <a:srcRect l="5843" t="10746" r="11385" b="4627"/>
            <a:stretch/>
          </p:blipFill>
          <p:spPr>
            <a:xfrm>
              <a:off x="401725" y="3874116"/>
              <a:ext cx="2448000" cy="20384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" name="Google Shape;278;p8"/>
            <p:cNvSpPr txBox="1"/>
            <p:nvPr/>
          </p:nvSpPr>
          <p:spPr>
            <a:xfrm>
              <a:off x="380291" y="3533211"/>
              <a:ext cx="2476007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400" b="1">
                  <a:solidFill>
                    <a:srgbClr val="18AEAA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Biaxial Compression</a:t>
              </a: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79" name="Google Shape;279;p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776073" y="4890065"/>
              <a:ext cx="855128" cy="6585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0" name="Google Shape;280;p8"/>
          <p:cNvSpPr txBox="1"/>
          <p:nvPr/>
        </p:nvSpPr>
        <p:spPr>
          <a:xfrm>
            <a:off x="6511278" y="5891256"/>
            <a:ext cx="246860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>
                <a:solidFill>
                  <a:srgbClr val="18AEAA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Biaxial Tension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81" name="Google Shape;281;p8"/>
          <p:cNvPicPr preferRelativeResize="0"/>
          <p:nvPr/>
        </p:nvPicPr>
        <p:blipFill rotWithShape="1">
          <a:blip r:embed="rId9">
            <a:alphaModFix/>
          </a:blip>
          <a:srcRect l="6323" t="8980" r="13308" b="5442"/>
          <a:stretch/>
        </p:blipFill>
        <p:spPr>
          <a:xfrm>
            <a:off x="6511280" y="3908851"/>
            <a:ext cx="2476006" cy="197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960358" y="4633130"/>
            <a:ext cx="2023985" cy="920967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8"/>
          <p:cNvSpPr txBox="1"/>
          <p:nvPr/>
        </p:nvSpPr>
        <p:spPr>
          <a:xfrm>
            <a:off x="2656266" y="1763848"/>
            <a:ext cx="387644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❖"/>
            </a:pPr>
            <a:r>
              <a:rPr lang="en-IN" sz="14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Samples were optimized for miniature testing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❖"/>
            </a:pPr>
            <a:r>
              <a:rPr lang="en-IN" sz="14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Full-field strain can be captured with ease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4" name="Google Shape;284;p8"/>
          <p:cNvSpPr txBox="1"/>
          <p:nvPr/>
        </p:nvSpPr>
        <p:spPr>
          <a:xfrm>
            <a:off x="2653327" y="5130465"/>
            <a:ext cx="4013603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❖"/>
            </a:pPr>
            <a:r>
              <a:rPr lang="en-IN" sz="14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4-point bending experiments are also possible 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❖"/>
            </a:pPr>
            <a:r>
              <a:rPr lang="en-IN" sz="14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 custom-built user friendly GUI with advanced controls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85" name="Google Shape;285;p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622302" y="2656121"/>
            <a:ext cx="3876446" cy="240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9"/>
          <p:cNvSpPr/>
          <p:nvPr/>
        </p:nvSpPr>
        <p:spPr>
          <a:xfrm>
            <a:off x="344233" y="5015553"/>
            <a:ext cx="8588227" cy="1262416"/>
          </a:xfrm>
          <a:prstGeom prst="rect">
            <a:avLst/>
          </a:prstGeom>
          <a:solidFill>
            <a:srgbClr val="323F4F"/>
          </a:solidFill>
          <a:ln w="12700" cap="flat" cmpd="sng">
            <a:solidFill>
              <a:srgbClr val="323F4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grpSp>
        <p:nvGrpSpPr>
          <p:cNvPr id="291" name="Google Shape;291;p9"/>
          <p:cNvGrpSpPr/>
          <p:nvPr/>
        </p:nvGrpSpPr>
        <p:grpSpPr>
          <a:xfrm>
            <a:off x="344233" y="503841"/>
            <a:ext cx="7442576" cy="822085"/>
            <a:chOff x="801725" y="1931889"/>
            <a:chExt cx="7442576" cy="822085"/>
          </a:xfrm>
        </p:grpSpPr>
        <p:sp>
          <p:nvSpPr>
            <p:cNvPr id="292" name="Google Shape;292;p9"/>
            <p:cNvSpPr txBox="1"/>
            <p:nvPr/>
          </p:nvSpPr>
          <p:spPr>
            <a:xfrm>
              <a:off x="801725" y="2199976"/>
              <a:ext cx="7442576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4000" i="1">
                  <a:solidFill>
                    <a:srgbClr val="30949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 situ </a:t>
              </a:r>
              <a:r>
                <a:rPr lang="en-IN" sz="4000">
                  <a:solidFill>
                    <a:srgbClr val="30949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testing- (MUTE)</a:t>
              </a:r>
              <a:endParaRPr/>
            </a:p>
          </p:txBody>
        </p:sp>
        <p:sp>
          <p:nvSpPr>
            <p:cNvPr id="293" name="Google Shape;293;p9"/>
            <p:cNvSpPr txBox="1"/>
            <p:nvPr/>
          </p:nvSpPr>
          <p:spPr>
            <a:xfrm>
              <a:off x="801725" y="1931889"/>
              <a:ext cx="1495078" cy="2680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600">
                  <a:solidFill>
                    <a:srgbClr val="206899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InsituMicron</a:t>
              </a:r>
              <a:endParaRPr/>
            </a:p>
          </p:txBody>
        </p:sp>
      </p:grpSp>
      <p:pic>
        <p:nvPicPr>
          <p:cNvPr id="294" name="Google Shape;294;p9" descr="C:\Users\Lalith\Desktop\images for m6999\Fixture 1(1).jpg"/>
          <p:cNvPicPr preferRelativeResize="0"/>
          <p:nvPr/>
        </p:nvPicPr>
        <p:blipFill rotWithShape="1">
          <a:blip r:embed="rId3">
            <a:alphaModFix/>
          </a:blip>
          <a:srcRect l="4900" t="8265" r="1632"/>
          <a:stretch/>
        </p:blipFill>
        <p:spPr>
          <a:xfrm>
            <a:off x="545494" y="2166376"/>
            <a:ext cx="3750512" cy="2711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4957" y="2463884"/>
            <a:ext cx="4297503" cy="241734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9"/>
          <p:cNvSpPr txBox="1"/>
          <p:nvPr/>
        </p:nvSpPr>
        <p:spPr>
          <a:xfrm>
            <a:off x="818988" y="1414144"/>
            <a:ext cx="3203523" cy="738664"/>
          </a:xfrm>
          <a:prstGeom prst="rect">
            <a:avLst/>
          </a:prstGeom>
          <a:solidFill>
            <a:srgbClr val="323F4F"/>
          </a:solidFill>
          <a:ln w="9525" cap="flat" cmpd="sng">
            <a:solidFill>
              <a:srgbClr val="323F4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Integrated with a commercial X-ray diffractometer 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>
                <a:solidFill>
                  <a:srgbClr val="18AEAA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First of its kind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7" name="Google Shape;297;p9"/>
          <p:cNvSpPr txBox="1"/>
          <p:nvPr/>
        </p:nvSpPr>
        <p:spPr>
          <a:xfrm>
            <a:off x="5181946" y="1629587"/>
            <a:ext cx="3203523" cy="307777"/>
          </a:xfrm>
          <a:prstGeom prst="rect">
            <a:avLst/>
          </a:prstGeom>
          <a:solidFill>
            <a:srgbClr val="323F4F"/>
          </a:solidFill>
          <a:ln w="9525" cap="flat" cmpd="sng">
            <a:solidFill>
              <a:srgbClr val="323F4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Close up view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8" name="Google Shape;298;p9"/>
          <p:cNvSpPr txBox="1"/>
          <p:nvPr/>
        </p:nvSpPr>
        <p:spPr>
          <a:xfrm>
            <a:off x="436728" y="5108643"/>
            <a:ext cx="8270543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❖"/>
            </a:pPr>
            <a:r>
              <a:rPr lang="en-IN" sz="16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Can be integrated with a Raman spectrometer and an optical microscope as well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❖"/>
            </a:pPr>
            <a:r>
              <a:rPr lang="en-IN" sz="16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Further developments are underway to integrate it with a scanning electron microscope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9" name="Google Shape;299;p9"/>
          <p:cNvSpPr txBox="1"/>
          <p:nvPr/>
        </p:nvSpPr>
        <p:spPr>
          <a:xfrm>
            <a:off x="316937" y="5901424"/>
            <a:ext cx="914918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dirty="0">
                <a:solidFill>
                  <a:srgbClr val="18AEAA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For further information - </a:t>
            </a:r>
            <a:r>
              <a:rPr lang="en-IN" sz="1400" b="1" u="sng" dirty="0">
                <a:solidFill>
                  <a:srgbClr val="18AEAA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https://www.youtube.com/watch?v=oMD-vMZfEZI</a:t>
            </a:r>
            <a:r>
              <a:rPr lang="en-IN" sz="1400" b="1" dirty="0">
                <a:solidFill>
                  <a:srgbClr val="18AEAA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&amp; </a:t>
            </a:r>
            <a:r>
              <a:rPr lang="en-IN" sz="1400" b="1" u="sng" dirty="0">
                <a:solidFill>
                  <a:srgbClr val="18AEAA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  <a:hlinkClick r:id="rId6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https://doi.org/10.1063/5.0031805</a:t>
            </a:r>
            <a:endParaRPr sz="1400" b="1" dirty="0">
              <a:solidFill>
                <a:srgbClr val="18AEAA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1236</Words>
  <Application>Microsoft Office PowerPoint</Application>
  <PresentationFormat>On-screen Show (4:3)</PresentationFormat>
  <Paragraphs>315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Noto Sans Symbols</vt:lpstr>
      <vt:lpstr>Roboto</vt:lpstr>
      <vt:lpstr>Quattrocento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Kousik Papakollu</dc:creator>
  <cp:lastModifiedBy>Kousik Papakollu</cp:lastModifiedBy>
  <cp:revision>5</cp:revision>
  <dcterms:created xsi:type="dcterms:W3CDTF">2022-03-18T10:51:22Z</dcterms:created>
  <dcterms:modified xsi:type="dcterms:W3CDTF">2022-09-03T09:56:27Z</dcterms:modified>
</cp:coreProperties>
</file>